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6" r:id="rId4"/>
    <p:sldId id="290" r:id="rId5"/>
    <p:sldId id="260" r:id="rId6"/>
    <p:sldId id="264" r:id="rId7"/>
    <p:sldId id="262" r:id="rId8"/>
    <p:sldId id="258" r:id="rId9"/>
    <p:sldId id="263" r:id="rId10"/>
    <p:sldId id="268" r:id="rId11"/>
    <p:sldId id="269" r:id="rId12"/>
    <p:sldId id="267" r:id="rId13"/>
    <p:sldId id="270" r:id="rId14"/>
    <p:sldId id="300" r:id="rId15"/>
    <p:sldId id="293" r:id="rId16"/>
    <p:sldId id="273" r:id="rId17"/>
    <p:sldId id="294" r:id="rId18"/>
    <p:sldId id="271" r:id="rId19"/>
    <p:sldId id="283" r:id="rId20"/>
    <p:sldId id="266" r:id="rId21"/>
    <p:sldId id="280" r:id="rId22"/>
    <p:sldId id="279" r:id="rId23"/>
    <p:sldId id="281" r:id="rId24"/>
    <p:sldId id="265" r:id="rId25"/>
    <p:sldId id="282" r:id="rId26"/>
    <p:sldId id="278" r:id="rId27"/>
    <p:sldId id="277" r:id="rId28"/>
    <p:sldId id="276" r:id="rId29"/>
    <p:sldId id="284" r:id="rId30"/>
    <p:sldId id="285" r:id="rId31"/>
    <p:sldId id="287" r:id="rId32"/>
    <p:sldId id="288" r:id="rId33"/>
    <p:sldId id="299" r:id="rId34"/>
    <p:sldId id="289" r:id="rId35"/>
    <p:sldId id="257" r:id="rId36"/>
  </p:sldIdLst>
  <p:sldSz cx="9144000" cy="6858000" type="screen4x3"/>
  <p:notesSz cx="6858000" cy="9144000"/>
  <p:defaultTextStyle>
    <a:defPPr>
      <a:defRPr lang="el-GR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Μεσαίο στυλ 3 - Έμφαση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5" autoAdjust="0"/>
    <p:restoredTop sz="91213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820F-6465-49C5-A8DD-722F0E1AF4DD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B657-8E6D-4EB5-A4CF-3E325B50191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40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87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l-GR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358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66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53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73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64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AB657-8E6D-4EB5-A4CF-3E325B50191C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28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803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97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37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914E9-474D-40FB-AABA-E81C12315C70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9345D-9AF7-4059-BA3C-267FE13750E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4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4C10-65BC-4B34-BD47-3C23215DDD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1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CCF2-A13D-44AC-9E93-18CEB3551DE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7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6491C-C768-4149-889E-B3F057484AF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20A2-782A-4225-84B1-52C7B548BDB3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42E83-EA11-4E81-9C89-BB134A842875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1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5DC3-F266-4C1B-852E-100685AB564D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46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AA36-A231-4121-B049-D4535E4A71AA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5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8B80-EC98-4F6C-B761-186B8F4CE49C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A58C-CF30-40F1-904A-B58550896E2E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5853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774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908313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544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93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306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7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257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30453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29424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478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26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19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6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9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116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4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6953-E79A-40C0-91F6-F97FF356EAA4}" type="datetimeFigureOut">
              <a:rPr lang="el-GR" smtClean="0"/>
              <a:pPr/>
              <a:t>28/9/2015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BA43-6180-43D4-8C82-3ECE082C68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A2F74-5B42-4043-A9F3-987D296659A8}" type="slidenum">
              <a:rPr lang="el-G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5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3747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Word_97_-_20031.doc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emf"/><Relationship Id="rId4" Type="http://schemas.openxmlformats.org/officeDocument/2006/relationships/oleObject" Target="../embeddings/____________Microsoft_Word_97_-_20032.doc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image" Target="../media/image49.emf"/><Relationship Id="rId4" Type="http://schemas.openxmlformats.org/officeDocument/2006/relationships/oleObject" Target="../embeddings/____________Microsoft_Word_97_-_20033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14383" y="4365109"/>
            <a:ext cx="3762292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Μάριος Θ. Θεοδωρίδης</a:t>
            </a:r>
            <a:endParaRPr lang="el-GR" sz="11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Νεφρολόγος Επιμελητής Α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endParaRPr lang="el-GR" sz="11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 algn="ctr" eaLnBrk="0" hangingPunct="0"/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Νεφρολογική Κλινική  </a:t>
            </a:r>
          </a:p>
          <a:p>
            <a:pPr algn="ctr" eaLnBrk="0" hangingPunct="0"/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Πανεπιστημιακό Γ.Ν. </a:t>
            </a:r>
            <a:r>
              <a:rPr lang="el-GR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Έβρου</a:t>
            </a:r>
            <a:endParaRPr lang="el-GR" sz="36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" y="2420888"/>
            <a:ext cx="2088232" cy="38884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2" y="-12398"/>
            <a:ext cx="91834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067945" y="2033564"/>
            <a:ext cx="5076056" cy="6463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/>
            <a:r>
              <a:rPr lang="en-US" b="1" dirty="0" smtClean="0">
                <a:solidFill>
                  <a:srgbClr val="002060"/>
                </a:solidFill>
              </a:rPr>
              <a:t>9</a:t>
            </a:r>
            <a:r>
              <a:rPr lang="el-GR" b="1" baseline="30000" dirty="0" smtClean="0">
                <a:solidFill>
                  <a:srgbClr val="002060"/>
                </a:solidFill>
              </a:rPr>
              <a:t>ο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Ετήσιο Μετεκπαιδευτικό Σεμινάριο Υγρών, Ηλεκτρολυτών και Οξεοβασικής Ισορροπίας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3" name="4 - Ορθογώνιο"/>
          <p:cNvSpPr/>
          <p:nvPr/>
        </p:nvSpPr>
        <p:spPr>
          <a:xfrm>
            <a:off x="2340203" y="2948752"/>
            <a:ext cx="669394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Ερμηνεία της συμπτωματολογίας </a:t>
            </a:r>
          </a:p>
          <a:p>
            <a:pPr algn="ctr">
              <a:defRPr/>
            </a:pPr>
            <a:r>
              <a:rPr lang="el-G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της μεταβολικής αλκάλωσης</a:t>
            </a:r>
          </a:p>
        </p:txBody>
      </p:sp>
    </p:spTree>
    <p:extLst>
      <p:ext uri="{BB962C8B-B14F-4D97-AF65-F5344CB8AC3E}">
        <p14:creationId xmlns:p14="http://schemas.microsoft.com/office/powerpoint/2010/main" val="35337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323529" y="2132857"/>
            <a:ext cx="8587275" cy="2031326"/>
            <a:chOff x="323528" y="2132856"/>
            <a:chExt cx="8587275" cy="2031326"/>
          </a:xfrm>
        </p:grpSpPr>
        <p:sp>
          <p:nvSpPr>
            <p:cNvPr id="6" name="Ορθογώνιο 5"/>
            <p:cNvSpPr/>
            <p:nvPr/>
          </p:nvSpPr>
          <p:spPr>
            <a:xfrm>
              <a:off x="323528" y="2132856"/>
              <a:ext cx="8587275" cy="830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Ιστορικό φαρμακευτικής αγωγής: </a:t>
              </a:r>
              <a:r>
                <a:rPr lang="el-GR" sz="2400" b="1" dirty="0">
                  <a:solidFill>
                    <a:srgbClr val="FF0000"/>
                  </a:solidFill>
                </a:rPr>
                <a:t>λευκό </a:t>
              </a:r>
              <a:r>
                <a:rPr lang="el-GR" sz="2400" b="1" dirty="0">
                  <a:solidFill>
                    <a:srgbClr val="002060"/>
                  </a:solidFill>
                </a:rPr>
                <a:t>(περιοδικά </a:t>
              </a:r>
              <a:r>
                <a:rPr lang="en-US" sz="2400" b="1" dirty="0">
                  <a:solidFill>
                    <a:srgbClr val="002060"/>
                  </a:solidFill>
                </a:rPr>
                <a:t>PPIs)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Ζει </a:t>
              </a:r>
              <a:r>
                <a:rPr lang="el-GR" sz="2400" b="1" dirty="0">
                  <a:solidFill>
                    <a:srgbClr val="FF0000"/>
                  </a:solidFill>
                </a:rPr>
                <a:t>μόνη</a:t>
              </a: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323528" y="2963853"/>
              <a:ext cx="8429280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Α.Π.: 90/</a:t>
              </a:r>
              <a:r>
                <a:rPr lang="en-US" sz="2400" b="1" dirty="0">
                  <a:solidFill>
                    <a:srgbClr val="002060"/>
                  </a:solidFill>
                </a:rPr>
                <a:t>6</a:t>
              </a:r>
              <a:r>
                <a:rPr lang="el-GR" sz="2400" b="1" dirty="0">
                  <a:solidFill>
                    <a:srgbClr val="002060"/>
                  </a:solidFill>
                </a:rPr>
                <a:t>0 </a:t>
              </a:r>
              <a:r>
                <a:rPr lang="en-US" sz="2400" b="1" dirty="0">
                  <a:solidFill>
                    <a:srgbClr val="002060"/>
                  </a:solidFill>
                </a:rPr>
                <a:t>mmHg, 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</a:rPr>
                <a:t>↓ 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σπαργή δέρματος</a:t>
              </a:r>
            </a:p>
            <a:p>
              <a:r>
                <a:rPr lang="el-GR" sz="2400" b="1" dirty="0" err="1" smtClean="0">
                  <a:solidFill>
                    <a:srgbClr val="002060"/>
                  </a:solidFill>
                  <a:latin typeface="Calibri"/>
                </a:rPr>
                <a:t>Ταχυαρρυθμία</a:t>
              </a:r>
              <a:r>
                <a:rPr lang="el-GR" sz="2400" b="1" dirty="0" smtClean="0">
                  <a:solidFill>
                    <a:srgbClr val="002060"/>
                  </a:solidFill>
                  <a:latin typeface="Calibri"/>
                </a:rPr>
                <a:t>, ΗΚΓ : εικόνα ισχαιμίας 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  <a:p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Αίσθημα δύσπνοιας </a:t>
              </a:r>
              <a:endParaRPr lang="el-GR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Περίπτωση # 1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4174"/>
            <a:ext cx="2638258" cy="18492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0598" y="731940"/>
            <a:ext cx="85872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</a:rPr>
              <a:t>78χρονη </a:t>
            </a:r>
            <a:r>
              <a:rPr lang="el-GR" sz="2400" b="1" dirty="0">
                <a:solidFill>
                  <a:srgbClr val="002060"/>
                </a:solidFill>
              </a:rPr>
              <a:t>γυναίκα διακομίζεται στο ΤΕΠ με εμέτους από εβδομάδος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l-GR" sz="2400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κοιλιακό άλγος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l-GR" sz="2400" b="1" dirty="0" err="1">
                <a:solidFill>
                  <a:srgbClr val="002060"/>
                </a:solidFill>
              </a:rPr>
              <a:t>συγχυτική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με έντονη μυϊκή αδυναμία και </a:t>
            </a:r>
            <a:r>
              <a:rPr lang="el-GR" sz="2400" b="1" dirty="0" err="1">
                <a:solidFill>
                  <a:srgbClr val="002060"/>
                </a:solidFill>
              </a:rPr>
              <a:t>συσφυκτικό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 err="1">
                <a:solidFill>
                  <a:srgbClr val="002060"/>
                </a:solidFill>
              </a:rPr>
              <a:t>προκάρδιο</a:t>
            </a:r>
            <a:r>
              <a:rPr lang="el-GR" sz="2400" b="1" dirty="0">
                <a:solidFill>
                  <a:srgbClr val="002060"/>
                </a:solidFill>
              </a:rPr>
              <a:t> άλγος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73383" y="4453418"/>
            <a:ext cx="2811377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ABG </a:t>
            </a:r>
            <a:r>
              <a:rPr lang="el-GR" sz="24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pH</a:t>
            </a:r>
            <a:r>
              <a:rPr lang="el-GR" sz="2400" b="1" dirty="0">
                <a:solidFill>
                  <a:srgbClr val="002060"/>
                </a:solidFill>
              </a:rPr>
              <a:t>      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7</a:t>
            </a:r>
            <a:r>
              <a:rPr lang="el-GR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58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pCO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 : </a:t>
            </a:r>
            <a:r>
              <a:rPr lang="en-US" sz="2400" b="1" dirty="0">
                <a:solidFill>
                  <a:srgbClr val="002060"/>
                </a:solidFill>
              </a:rPr>
              <a:t>54 mmHg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pO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   :</a:t>
            </a:r>
            <a:r>
              <a:rPr lang="en-US" sz="2400" b="1" dirty="0">
                <a:solidFill>
                  <a:srgbClr val="002060"/>
                </a:solidFill>
              </a:rPr>
              <a:t> 68 mmHg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HCO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l-GR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baseline="30000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</a:rPr>
              <a:t>44</a:t>
            </a:r>
            <a:r>
              <a:rPr lang="el-GR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4 </a:t>
            </a:r>
            <a:r>
              <a:rPr lang="en-US" sz="2400" b="1" dirty="0">
                <a:solidFill>
                  <a:srgbClr val="002060"/>
                </a:solidFill>
              </a:rPr>
              <a:t>mEq/L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128774" y="4595645"/>
            <a:ext cx="515800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1"/>
            <a:r>
              <a:rPr lang="el-GR" sz="2400" b="1" dirty="0">
                <a:solidFill>
                  <a:srgbClr val="FF0000"/>
                </a:solidFill>
              </a:rPr>
              <a:t>Εργαστηριακά εισαγωγής 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l-GR" sz="24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Na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14</a:t>
            </a:r>
            <a:r>
              <a:rPr lang="el-GR" sz="2400" b="1" dirty="0">
                <a:solidFill>
                  <a:srgbClr val="002060"/>
                </a:solidFill>
              </a:rPr>
              <a:t>1 </a:t>
            </a:r>
            <a:r>
              <a:rPr lang="en-US" sz="2400" b="1" dirty="0">
                <a:solidFill>
                  <a:srgbClr val="002060"/>
                </a:solidFill>
              </a:rPr>
              <a:t>, K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2,2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Cl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86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 err="1">
                <a:solidFill>
                  <a:srgbClr val="002060"/>
                </a:solidFill>
              </a:rPr>
              <a:t>mEq</a:t>
            </a:r>
            <a:r>
              <a:rPr lang="en-US" sz="2400" b="1" dirty="0">
                <a:solidFill>
                  <a:srgbClr val="002060"/>
                </a:solidFill>
              </a:rPr>
              <a:t>/L</a:t>
            </a:r>
            <a:r>
              <a:rPr lang="el-GR" sz="2400" b="1" dirty="0">
                <a:solidFill>
                  <a:srgbClr val="002060"/>
                </a:solidFill>
              </a:rPr>
              <a:t>)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HCO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l-GR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45 mEq/L  (AG </a:t>
            </a:r>
            <a:r>
              <a:rPr lang="el-GR" sz="2400" b="1" dirty="0">
                <a:solidFill>
                  <a:srgbClr val="002060"/>
                </a:solidFill>
              </a:rPr>
              <a:t>7,8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</a:rPr>
              <a:t>Clur</a:t>
            </a:r>
            <a:r>
              <a:rPr lang="en-US" sz="2400" b="1" baseline="-25000" dirty="0" err="1">
                <a:solidFill>
                  <a:srgbClr val="002060"/>
                </a:solidFill>
              </a:rPr>
              <a:t>spot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8 </a:t>
            </a:r>
            <a:r>
              <a:rPr lang="en-US" sz="2400" b="1" dirty="0">
                <a:solidFill>
                  <a:srgbClr val="002060"/>
                </a:solidFill>
              </a:rPr>
              <a:t>mEq/L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604174"/>
            <a:ext cx="3286330" cy="18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" y="1215770"/>
            <a:ext cx="1719263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389978" y="2523614"/>
            <a:ext cx="97411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600" b="1" dirty="0">
                <a:solidFill>
                  <a:srgbClr val="002060"/>
                </a:solidFill>
              </a:rPr>
              <a:t>HCO</a:t>
            </a:r>
            <a:r>
              <a:rPr lang="el-GR" sz="2600" b="1" baseline="-25000" dirty="0">
                <a:solidFill>
                  <a:srgbClr val="002060"/>
                </a:solidFill>
              </a:rPr>
              <a:t>3</a:t>
            </a:r>
            <a:r>
              <a:rPr lang="el-GR" sz="2600" b="1" baseline="300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264690" y="1265116"/>
            <a:ext cx="5100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600" b="1" dirty="0" err="1">
                <a:latin typeface="+mn-lt"/>
              </a:rPr>
              <a:t>Cl</a:t>
            </a:r>
            <a:r>
              <a:rPr lang="en-US" sz="2600" b="1" baseline="30000" dirty="0">
                <a:latin typeface="+mn-lt"/>
              </a:rPr>
              <a:t>-</a:t>
            </a:r>
            <a:endParaRPr lang="el-GR" sz="2600" dirty="0">
              <a:latin typeface="+mn-lt"/>
            </a:endParaRPr>
          </a:p>
        </p:txBody>
      </p:sp>
      <p:cxnSp>
        <p:nvCxnSpPr>
          <p:cNvPr id="8" name="Ευθύγραμμο βέλος σύνδεσης 7"/>
          <p:cNvCxnSpPr>
            <a:stCxn id="5" idx="1"/>
          </p:cNvCxnSpPr>
          <p:nvPr/>
        </p:nvCxnSpPr>
        <p:spPr>
          <a:xfrm flipH="1">
            <a:off x="2771800" y="2003780"/>
            <a:ext cx="5275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endCxn id="6" idx="0"/>
          </p:cNvCxnSpPr>
          <p:nvPr/>
        </p:nvCxnSpPr>
        <p:spPr>
          <a:xfrm flipH="1">
            <a:off x="2877036" y="2202517"/>
            <a:ext cx="510377" cy="321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H="1">
            <a:off x="935972" y="2769834"/>
            <a:ext cx="13668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1" y="2971800"/>
            <a:ext cx="184731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endParaRPr lang="el-GR" dirty="0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346925" y="1909960"/>
            <a:ext cx="5052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600" b="1" dirty="0">
                <a:latin typeface="+mn-lt"/>
              </a:rPr>
              <a:t>H</a:t>
            </a:r>
            <a:r>
              <a:rPr lang="el-GR" sz="2600" b="1" baseline="30000" dirty="0">
                <a:latin typeface="+mn-lt"/>
              </a:rPr>
              <a:t>+</a:t>
            </a:r>
            <a:endParaRPr lang="el-GR" sz="2600" dirty="0">
              <a:latin typeface="+mn-lt"/>
            </a:endParaRPr>
          </a:p>
        </p:txBody>
      </p:sp>
      <p:cxnSp>
        <p:nvCxnSpPr>
          <p:cNvPr id="22" name="Ευθύγραμμο βέλος σύνδεσης 21"/>
          <p:cNvCxnSpPr>
            <a:stCxn id="7" idx="1"/>
          </p:cNvCxnSpPr>
          <p:nvPr/>
        </p:nvCxnSpPr>
        <p:spPr>
          <a:xfrm flipH="1">
            <a:off x="1783835" y="1511337"/>
            <a:ext cx="480854" cy="398622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 flipH="1">
            <a:off x="1475657" y="2103976"/>
            <a:ext cx="789032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Ομάδα 27"/>
          <p:cNvGrpSpPr/>
          <p:nvPr/>
        </p:nvGrpSpPr>
        <p:grpSpPr>
          <a:xfrm>
            <a:off x="1045163" y="238167"/>
            <a:ext cx="7919325" cy="2845944"/>
            <a:chOff x="1011138" y="262444"/>
            <a:chExt cx="7919325" cy="2845944"/>
          </a:xfrm>
        </p:grpSpPr>
        <p:grpSp>
          <p:nvGrpSpPr>
            <p:cNvPr id="26" name="Ομάδα 25"/>
            <p:cNvGrpSpPr/>
            <p:nvPr/>
          </p:nvGrpSpPr>
          <p:grpSpPr>
            <a:xfrm>
              <a:off x="1011138" y="262444"/>
              <a:ext cx="2772688" cy="2845944"/>
              <a:chOff x="1011138" y="262444"/>
              <a:chExt cx="2772688" cy="2845944"/>
            </a:xfrm>
          </p:grpSpPr>
          <p:sp>
            <p:nvSpPr>
              <p:cNvPr id="16" name="Ορθογώνιο 15"/>
              <p:cNvSpPr/>
              <p:nvPr/>
            </p:nvSpPr>
            <p:spPr>
              <a:xfrm>
                <a:off x="1783835" y="2523613"/>
                <a:ext cx="410690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</a:t>
                </a:r>
                <a:endParaRPr lang="el-GR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Καμπύλο βέλος προς τα κάτω 16"/>
              <p:cNvSpPr/>
              <p:nvPr/>
            </p:nvSpPr>
            <p:spPr>
              <a:xfrm rot="20555617">
                <a:off x="1011138" y="262444"/>
                <a:ext cx="1545394" cy="739098"/>
              </a:xfrm>
              <a:prstGeom prst="curved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Ορθογώνιο 19"/>
              <p:cNvSpPr/>
              <p:nvPr/>
            </p:nvSpPr>
            <p:spPr>
              <a:xfrm>
                <a:off x="2631698" y="401160"/>
                <a:ext cx="1152128" cy="5232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r>
                  <a:rPr lang="el-GR" sz="2800" b="1" dirty="0">
                    <a:solidFill>
                      <a:srgbClr val="002060"/>
                    </a:solidFill>
                  </a:rPr>
                  <a:t>Έμετοι</a:t>
                </a:r>
              </a:p>
            </p:txBody>
          </p:sp>
        </p:grpSp>
        <p:sp>
          <p:nvSpPr>
            <p:cNvPr id="27" name="Δεξιό βέλος 26"/>
            <p:cNvSpPr/>
            <p:nvPr/>
          </p:nvSpPr>
          <p:spPr>
            <a:xfrm>
              <a:off x="3933333" y="284925"/>
              <a:ext cx="644158" cy="72358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4577491" y="480759"/>
              <a:ext cx="435297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Απώλεια 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Υγρών</a:t>
              </a:r>
              <a:r>
                <a:rPr lang="en-US" sz="2400" b="1" dirty="0">
                  <a:solidFill>
                    <a:srgbClr val="002060"/>
                  </a:solidFill>
                </a:rPr>
                <a:t>, </a:t>
              </a:r>
              <a:r>
                <a:rPr lang="el-GR" sz="2400" b="1" dirty="0">
                  <a:solidFill>
                    <a:srgbClr val="002060"/>
                  </a:solidFill>
                </a:rPr>
                <a:t>Η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400" b="1" dirty="0">
                  <a:solidFill>
                    <a:srgbClr val="002060"/>
                  </a:solidFill>
                </a:rPr>
                <a:t>, </a:t>
              </a:r>
              <a:r>
                <a:rPr lang="el-GR" sz="2400" b="1" dirty="0">
                  <a:solidFill>
                    <a:srgbClr val="002060"/>
                  </a:solidFill>
                </a:rPr>
                <a:t>Κ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400" b="1" dirty="0">
                  <a:solidFill>
                    <a:srgbClr val="002060"/>
                  </a:solidFill>
                </a:rPr>
                <a:t>,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CI</a:t>
              </a:r>
              <a:r>
                <a:rPr lang="en-US" sz="2400" b="1" baseline="30000" dirty="0" smtClean="0">
                  <a:solidFill>
                    <a:srgbClr val="002060"/>
                  </a:solidFill>
                </a:rPr>
                <a:t>-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,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Na</a:t>
              </a:r>
              <a:r>
                <a:rPr lang="en-US" sz="2400" b="1" baseline="30000" dirty="0" smtClean="0">
                  <a:solidFill>
                    <a:srgbClr val="002060"/>
                  </a:solidFill>
                </a:rPr>
                <a:t>+ </a:t>
              </a:r>
              <a:endParaRPr lang="el-GR" sz="2400" b="1" baseline="30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73" name="Ομάδα 3072"/>
          <p:cNvGrpSpPr/>
          <p:nvPr/>
        </p:nvGrpSpPr>
        <p:grpSpPr>
          <a:xfrm>
            <a:off x="188398" y="2971800"/>
            <a:ext cx="2443301" cy="1111416"/>
            <a:chOff x="188397" y="2971800"/>
            <a:chExt cx="2443301" cy="111141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7" y="3292641"/>
              <a:ext cx="1819275" cy="79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Ευθύγραμμο βέλος σύνδεσης 30"/>
            <p:cNvCxnSpPr/>
            <p:nvPr/>
          </p:nvCxnSpPr>
          <p:spPr>
            <a:xfrm flipH="1">
              <a:off x="1619395" y="2971800"/>
              <a:ext cx="1012303" cy="3208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299364" y="1757559"/>
            <a:ext cx="10189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600" b="1" dirty="0">
                <a:solidFill>
                  <a:srgbClr val="002060"/>
                </a:solidFill>
                <a:latin typeface="+mn-lt"/>
              </a:rPr>
              <a:t>H</a:t>
            </a:r>
            <a:r>
              <a:rPr lang="el-GR" sz="2600" b="1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el-GR" sz="2600" b="1" dirty="0">
                <a:solidFill>
                  <a:srgbClr val="002060"/>
                </a:solidFill>
                <a:latin typeface="+mn-lt"/>
              </a:rPr>
              <a:t>CO</a:t>
            </a:r>
            <a:r>
              <a:rPr lang="el-GR" sz="2600" b="1" baseline="-25000" dirty="0">
                <a:solidFill>
                  <a:srgbClr val="002060"/>
                </a:solidFill>
                <a:latin typeface="+mn-lt"/>
              </a:rPr>
              <a:t>3</a:t>
            </a:r>
            <a:endParaRPr lang="el-GR" sz="2600" baseline="-250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4" name="Ομάδα 53"/>
          <p:cNvGrpSpPr/>
          <p:nvPr/>
        </p:nvGrpSpPr>
        <p:grpSpPr>
          <a:xfrm>
            <a:off x="5085961" y="908721"/>
            <a:ext cx="4094552" cy="5955759"/>
            <a:chOff x="5085960" y="908720"/>
            <a:chExt cx="4094552" cy="5955759"/>
          </a:xfrm>
        </p:grpSpPr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7" y="1549529"/>
              <a:ext cx="3724275" cy="53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1850080"/>
              <a:ext cx="516897" cy="673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390" y="5157191"/>
              <a:ext cx="539154" cy="674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7" name="Ευθύγραμμο βέλος σύνδεσης 46"/>
            <p:cNvCxnSpPr/>
            <p:nvPr/>
          </p:nvCxnSpPr>
          <p:spPr>
            <a:xfrm>
              <a:off x="7956376" y="908720"/>
              <a:ext cx="16168" cy="504056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Δεξιό βέλος 52"/>
            <p:cNvSpPr/>
            <p:nvPr/>
          </p:nvSpPr>
          <p:spPr>
            <a:xfrm rot="19828664">
              <a:off x="5085960" y="5009361"/>
              <a:ext cx="831958" cy="92229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3087" name="Ομάδα 3086"/>
          <p:cNvGrpSpPr/>
          <p:nvPr/>
        </p:nvGrpSpPr>
        <p:grpSpPr>
          <a:xfrm>
            <a:off x="1580405" y="664017"/>
            <a:ext cx="4575772" cy="5909529"/>
            <a:chOff x="982513" y="-1706693"/>
            <a:chExt cx="4575772" cy="5909529"/>
          </a:xfrm>
        </p:grpSpPr>
        <p:pic>
          <p:nvPicPr>
            <p:cNvPr id="3082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935" y="-229139"/>
              <a:ext cx="1659216" cy="134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79" name="Ευθύγραμμο βέλος σύνδεσης 3078"/>
            <p:cNvCxnSpPr/>
            <p:nvPr/>
          </p:nvCxnSpPr>
          <p:spPr>
            <a:xfrm flipH="1">
              <a:off x="4334149" y="-1470606"/>
              <a:ext cx="1224136" cy="134989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Ορθογώνιο 43"/>
            <p:cNvSpPr/>
            <p:nvPr/>
          </p:nvSpPr>
          <p:spPr>
            <a:xfrm>
              <a:off x="2321469" y="947031"/>
              <a:ext cx="1152128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ΕΣΑ</a:t>
              </a:r>
            </a:p>
          </p:txBody>
        </p:sp>
        <p:sp>
          <p:nvSpPr>
            <p:cNvPr id="45" name="Ορθογώνιο 44"/>
            <p:cNvSpPr/>
            <p:nvPr/>
          </p:nvSpPr>
          <p:spPr>
            <a:xfrm>
              <a:off x="3617099" y="1086386"/>
              <a:ext cx="1581146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E</a:t>
              </a:r>
              <a:r>
                <a:rPr lang="el-GR" sz="2400" b="1" dirty="0">
                  <a:solidFill>
                    <a:srgbClr val="002060"/>
                  </a:solidFill>
                </a:rPr>
                <a:t>ΣΒ</a:t>
              </a:r>
            </a:p>
          </p:txBody>
        </p:sp>
        <p:sp>
          <p:nvSpPr>
            <p:cNvPr id="46" name="Ορθογώνιο 45"/>
            <p:cNvSpPr/>
            <p:nvPr/>
          </p:nvSpPr>
          <p:spPr>
            <a:xfrm>
              <a:off x="982513" y="1707959"/>
              <a:ext cx="194421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ym typeface="Symbol" pitchFamily="18" charset="2"/>
                </a:rPr>
                <a:t></a:t>
              </a:r>
              <a:r>
                <a:rPr lang="el-GR" sz="2400" b="1" dirty="0"/>
                <a:t> </a:t>
              </a:r>
              <a:r>
                <a:rPr lang="el-GR" sz="2400" b="1" dirty="0" err="1"/>
                <a:t>επαν</a:t>
              </a:r>
              <a:r>
                <a:rPr lang="el-GR" sz="2400" b="1" dirty="0"/>
                <a:t>. </a:t>
              </a:r>
              <a:r>
                <a:rPr lang="en-US" sz="2400" b="1" dirty="0"/>
                <a:t>Na</a:t>
              </a:r>
              <a:r>
                <a:rPr lang="en-US" sz="2400" b="1" baseline="30000" dirty="0"/>
                <a:t>+</a:t>
              </a:r>
            </a:p>
            <a:p>
              <a:r>
                <a:rPr lang="en-US" sz="2400" b="1" dirty="0">
                  <a:sym typeface="Symbol" pitchFamily="18" charset="2"/>
                </a:rPr>
                <a:t></a:t>
              </a:r>
              <a:r>
                <a:rPr lang="el-GR" sz="2400" b="1" dirty="0"/>
                <a:t> </a:t>
              </a:r>
              <a:r>
                <a:rPr lang="el-GR" sz="2400" b="1" dirty="0" err="1"/>
                <a:t>επαν</a:t>
              </a:r>
              <a:r>
                <a:rPr lang="el-GR" sz="2400" b="1" dirty="0"/>
                <a:t>. </a:t>
              </a:r>
              <a:r>
                <a:rPr lang="en-US" sz="2400" b="1" dirty="0"/>
                <a:t>HCO</a:t>
              </a:r>
              <a:r>
                <a:rPr lang="en-US" sz="2400" b="1" baseline="-25000" dirty="0"/>
                <a:t>3</a:t>
              </a:r>
              <a:r>
                <a:rPr lang="en-US" sz="2400" b="1" baseline="30000" dirty="0"/>
                <a:t>-</a:t>
              </a:r>
              <a:endParaRPr lang="el-GR" sz="2400" b="1" baseline="30000" dirty="0"/>
            </a:p>
          </p:txBody>
        </p:sp>
        <p:cxnSp>
          <p:nvCxnSpPr>
            <p:cNvPr id="3084" name="Ευθύγραμμο βέλος σύνδεσης 3083"/>
            <p:cNvCxnSpPr/>
            <p:nvPr/>
          </p:nvCxnSpPr>
          <p:spPr>
            <a:xfrm flipH="1">
              <a:off x="2681511" y="1346323"/>
              <a:ext cx="140470" cy="2937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Ορθογώνιο 48"/>
            <p:cNvSpPr/>
            <p:nvPr/>
          </p:nvSpPr>
          <p:spPr>
            <a:xfrm>
              <a:off x="1081146" y="3002507"/>
              <a:ext cx="1944217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 err="1">
                  <a:solidFill>
                    <a:srgbClr val="002060"/>
                  </a:solidFill>
                </a:rPr>
                <a:t>επαν</a:t>
              </a:r>
              <a:r>
                <a:rPr lang="el-GR" sz="2400" b="1" dirty="0">
                  <a:solidFill>
                    <a:srgbClr val="002060"/>
                  </a:solidFill>
                </a:rPr>
                <a:t>. </a:t>
              </a:r>
              <a:r>
                <a:rPr lang="en-US" sz="2400" b="1" dirty="0">
                  <a:solidFill>
                    <a:srgbClr val="002060"/>
                  </a:solidFill>
                </a:rPr>
                <a:t>Na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</a:p>
            <a:p>
              <a:pPr>
                <a:buFont typeface="Symbol" pitchFamily="18" charset="2"/>
                <a:buNone/>
              </a:pPr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 </a:t>
              </a:r>
              <a:r>
                <a:rPr lang="el-GR" sz="2400" b="1" dirty="0" err="1">
                  <a:solidFill>
                    <a:srgbClr val="002060"/>
                  </a:solidFill>
                  <a:sym typeface="Symbol" pitchFamily="18" charset="2"/>
                </a:rPr>
                <a:t>επαν</a:t>
              </a:r>
              <a:r>
                <a:rPr lang="el-GR" sz="2400" b="1" dirty="0">
                  <a:solidFill>
                    <a:srgbClr val="002060"/>
                  </a:solidFill>
                  <a:sym typeface="Symbol" pitchFamily="18" charset="2"/>
                </a:rPr>
                <a:t>. </a:t>
              </a:r>
              <a:r>
                <a:rPr lang="en-US" sz="2400" b="1" dirty="0">
                  <a:solidFill>
                    <a:srgbClr val="002060"/>
                  </a:solidFill>
                </a:rPr>
                <a:t>HCO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-</a:t>
              </a:r>
              <a:endParaRPr lang="el-GR" sz="2400" b="1" baseline="30000" dirty="0">
                <a:solidFill>
                  <a:srgbClr val="002060"/>
                </a:solidFill>
              </a:endParaRPr>
            </a:p>
            <a:p>
              <a:pPr>
                <a:buFont typeface="Symbol" pitchFamily="18" charset="2"/>
                <a:buNone/>
              </a:pPr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</a:t>
              </a:r>
              <a:r>
                <a:rPr lang="el-GR" sz="2400" b="1" dirty="0">
                  <a:solidFill>
                    <a:srgbClr val="002060"/>
                  </a:solidFill>
                  <a:sym typeface="Symbol" pitchFamily="18" charset="2"/>
                </a:rPr>
                <a:t> </a:t>
              </a:r>
              <a:r>
                <a:rPr lang="el-GR" sz="2400" b="1" dirty="0">
                  <a:solidFill>
                    <a:srgbClr val="FF0000"/>
                  </a:solidFill>
                  <a:sym typeface="Symbol" pitchFamily="18" charset="2"/>
                </a:rPr>
                <a:t>αποβ. </a:t>
              </a:r>
              <a:r>
                <a:rPr lang="el-GR" sz="2400" b="1" dirty="0">
                  <a:solidFill>
                    <a:srgbClr val="002060"/>
                  </a:solidFill>
                </a:rPr>
                <a:t>Κ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dirty="0">
                  <a:solidFill>
                    <a:srgbClr val="002060"/>
                  </a:solidFill>
                </a:rPr>
                <a:t>  </a:t>
              </a:r>
            </a:p>
          </p:txBody>
        </p:sp>
        <p:cxnSp>
          <p:nvCxnSpPr>
            <p:cNvPr id="3086" name="Ευθύγραμμο βέλος σύνδεσης 3085"/>
            <p:cNvCxnSpPr/>
            <p:nvPr/>
          </p:nvCxnSpPr>
          <p:spPr>
            <a:xfrm flipH="1">
              <a:off x="2926730" y="1408696"/>
              <a:ext cx="721596" cy="16265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Ορθογώνιο 51"/>
            <p:cNvSpPr/>
            <p:nvPr/>
          </p:nvSpPr>
          <p:spPr>
            <a:xfrm>
              <a:off x="3516908" y="1779462"/>
              <a:ext cx="705363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ALD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 rot="18609159">
              <a:off x="3882888" y="-1024904"/>
              <a:ext cx="1763688" cy="4001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Υπογκαιμία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0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6882" y="5858669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1500" b="1" dirty="0">
                <a:latin typeface="Arial" pitchFamily="34" charset="0"/>
              </a:rPr>
              <a:t>In the CCD during reduced </a:t>
            </a:r>
            <a:r>
              <a:rPr lang="en-GB" sz="1500" b="1" dirty="0" err="1">
                <a:latin typeface="Arial" pitchFamily="34" charset="0"/>
              </a:rPr>
              <a:t>Cl</a:t>
            </a:r>
            <a:r>
              <a:rPr lang="en-GB" sz="1500" b="1" dirty="0">
                <a:latin typeface="Arial" pitchFamily="34" charset="0"/>
              </a:rPr>
              <a:t>− delivery to that segment in CDA, </a:t>
            </a:r>
            <a:r>
              <a:rPr lang="en-GB" sz="1500" b="1" dirty="0" err="1">
                <a:latin typeface="Arial" pitchFamily="34" charset="0"/>
              </a:rPr>
              <a:t>pendrin</a:t>
            </a:r>
            <a:r>
              <a:rPr lang="en-GB" sz="1500" b="1" dirty="0">
                <a:latin typeface="Arial" pitchFamily="34" charset="0"/>
              </a:rPr>
              <a:t> activity is increased but secretion of HCO3− is inhibited by insufficient </a:t>
            </a:r>
            <a:r>
              <a:rPr lang="en-GB" sz="1500" b="1" dirty="0" err="1">
                <a:latin typeface="Arial" pitchFamily="34" charset="0"/>
              </a:rPr>
              <a:t>Cl</a:t>
            </a:r>
            <a:r>
              <a:rPr lang="en-GB" sz="1500" b="1" dirty="0">
                <a:latin typeface="Arial" pitchFamily="34" charset="0"/>
              </a:rPr>
              <a:t>- for anion exchange.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92" y="6343868"/>
            <a:ext cx="1900800" cy="3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2" y="979303"/>
            <a:ext cx="55382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15816" y="653324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1100" b="1" dirty="0" smtClean="0">
                <a:latin typeface="Arial" pitchFamily="34" charset="0"/>
              </a:rPr>
              <a:t>Robert</a:t>
            </a:r>
            <a:r>
              <a:rPr lang="el-GR" sz="1100" b="1" dirty="0" smtClean="0">
                <a:latin typeface="Arial" pitchFamily="34" charset="0"/>
              </a:rPr>
              <a:t>,</a:t>
            </a:r>
            <a:r>
              <a:rPr lang="en-GB" sz="1100" b="1" dirty="0" smtClean="0">
                <a:latin typeface="Arial" pitchFamily="34" charset="0"/>
              </a:rPr>
              <a:t> </a:t>
            </a:r>
            <a:r>
              <a:rPr lang="en-GB" sz="1100" b="1" dirty="0">
                <a:latin typeface="Arial" pitchFamily="34" charset="0"/>
              </a:rPr>
              <a:t>Luke, </a:t>
            </a:r>
            <a:r>
              <a:rPr lang="en-GB" sz="1100" b="1" dirty="0" err="1" smtClean="0">
                <a:latin typeface="Arial" pitchFamily="34" charset="0"/>
              </a:rPr>
              <a:t>Galla</a:t>
            </a:r>
            <a:r>
              <a:rPr lang="el-GR" sz="1100" b="1" dirty="0" smtClean="0">
                <a:latin typeface="Arial" pitchFamily="34" charset="0"/>
              </a:rPr>
              <a:t>,</a:t>
            </a:r>
            <a:r>
              <a:rPr lang="en-GB" sz="1100" b="1" dirty="0" smtClean="0">
                <a:latin typeface="Arial" pitchFamily="34" charset="0"/>
              </a:rPr>
              <a:t> </a:t>
            </a:r>
            <a:r>
              <a:rPr lang="en-GB" sz="1100" b="1" dirty="0">
                <a:latin typeface="Arial" pitchFamily="34" charset="0"/>
              </a:rPr>
              <a:t>JASN 2012;23:204-207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69360"/>
            <a:ext cx="4930560" cy="1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900">
                <a:latin typeface="Arial" pitchFamily="34" charset="0"/>
              </a:rPr>
              <a:t>©2012 by American Society of Nephrology</a:t>
            </a:r>
          </a:p>
        </p:txBody>
      </p:sp>
      <p:cxnSp>
        <p:nvCxnSpPr>
          <p:cNvPr id="3" name="Ευθύγραμμο βέλος σύνδεσης 2"/>
          <p:cNvCxnSpPr/>
          <p:nvPr/>
        </p:nvCxnSpPr>
        <p:spPr bwMode="auto">
          <a:xfrm>
            <a:off x="1259632" y="1628800"/>
            <a:ext cx="0" cy="3168352"/>
          </a:xfrm>
          <a:prstGeom prst="straightConnector1">
            <a:avLst/>
          </a:prstGeom>
          <a:ln w="63500">
            <a:prstDash val="dash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 bwMode="auto">
          <a:xfrm>
            <a:off x="8100392" y="1501168"/>
            <a:ext cx="0" cy="3168352"/>
          </a:xfrm>
          <a:prstGeom prst="straightConnector1">
            <a:avLst/>
          </a:prstGeom>
          <a:ln w="63500">
            <a:prstDash val="solid"/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22" y="1"/>
            <a:ext cx="5886450" cy="9087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3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9916"/>
            <a:ext cx="4089001" cy="4034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Μεταβολική Αλκάλωση και υποκαλιαιμία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17358"/>
            <a:ext cx="3672408" cy="40574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308305" y="1317358"/>
            <a:ext cx="825867" cy="5232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lvl="0" algn="ctr"/>
            <a:r>
              <a:rPr lang="el-GR" sz="2800" b="1" dirty="0">
                <a:solidFill>
                  <a:srgbClr val="FF0000"/>
                </a:solidFill>
                <a:latin typeface="Calibri"/>
              </a:rPr>
              <a:t>↓</a:t>
            </a: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en-US" sz="2800" b="1" baseline="30000" dirty="0">
                <a:solidFill>
                  <a:srgbClr val="FF0000"/>
                </a:solidFill>
              </a:rPr>
              <a:t>+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5940153" y="1700809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7092281" y="4077072"/>
            <a:ext cx="628957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Ορθογώνιο 22"/>
          <p:cNvSpPr/>
          <p:nvPr/>
        </p:nvSpPr>
        <p:spPr>
          <a:xfrm>
            <a:off x="5614634" y="6052101"/>
            <a:ext cx="18473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30" tIns="45715" rIns="91430" bIns="45715">
            <a:spAutoFit/>
          </a:bodyPr>
          <a:lstStyle/>
          <a:p>
            <a:pPr lvl="0" algn="ctr"/>
            <a:endParaRPr lang="el-GR" baseline="30000" dirty="0">
              <a:solidFill>
                <a:srgbClr val="FF0000"/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95536" y="859233"/>
            <a:ext cx="8330166" cy="6019800"/>
            <a:chOff x="395536" y="859233"/>
            <a:chExt cx="8330166" cy="6019800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859233"/>
              <a:ext cx="7920880" cy="601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Ορθογώνιο 14"/>
            <p:cNvSpPr/>
            <p:nvPr/>
          </p:nvSpPr>
          <p:spPr>
            <a:xfrm>
              <a:off x="6887469" y="1177588"/>
              <a:ext cx="82586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ctr"/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↓</a:t>
              </a:r>
              <a:r>
                <a:rPr lang="en-US" sz="2800" b="1" dirty="0">
                  <a:solidFill>
                    <a:srgbClr val="FF0000"/>
                  </a:solidFill>
                </a:rPr>
                <a:t>K</a:t>
              </a:r>
              <a:r>
                <a:rPr lang="en-US" sz="2800" b="1" baseline="30000" dirty="0">
                  <a:solidFill>
                    <a:srgbClr val="FF0000"/>
                  </a:solidFill>
                </a:rPr>
                <a:t>+</a:t>
              </a:r>
              <a:endParaRPr lang="el-GR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Ευθύγραμμο βέλος σύνδεσης 11"/>
            <p:cNvCxnSpPr/>
            <p:nvPr/>
          </p:nvCxnSpPr>
          <p:spPr>
            <a:xfrm flipH="1">
              <a:off x="2783013" y="1439198"/>
              <a:ext cx="4032448" cy="477634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Ομάδα 26"/>
            <p:cNvGrpSpPr/>
            <p:nvPr/>
          </p:nvGrpSpPr>
          <p:grpSpPr>
            <a:xfrm>
              <a:off x="395536" y="4920136"/>
              <a:ext cx="8330166" cy="1937864"/>
              <a:chOff x="395536" y="4920136"/>
              <a:chExt cx="8330166" cy="1937864"/>
            </a:xfrm>
          </p:grpSpPr>
          <p:sp>
            <p:nvSpPr>
              <p:cNvPr id="22" name="Ορθογώνιο 21"/>
              <p:cNvSpPr/>
              <p:nvPr/>
            </p:nvSpPr>
            <p:spPr>
              <a:xfrm>
                <a:off x="838797" y="4920136"/>
                <a:ext cx="7151544" cy="1937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Ορθογώνιο 30"/>
              <p:cNvSpPr/>
              <p:nvPr/>
            </p:nvSpPr>
            <p:spPr>
              <a:xfrm>
                <a:off x="395536" y="5373216"/>
                <a:ext cx="8330166" cy="995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lvl="0"/>
                <a:r>
                  <a:rPr lang="el-GR" sz="2400" b="1" dirty="0">
                    <a:solidFill>
                      <a:srgbClr val="FF0000"/>
                    </a:solidFill>
                    <a:latin typeface="Calibri"/>
                  </a:rPr>
                  <a:t>↑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/>
                  </a:rPr>
                  <a:t> </a:t>
                </a:r>
                <a:r>
                  <a:rPr lang="el-GR" sz="2400" b="1" dirty="0">
                    <a:solidFill>
                      <a:srgbClr val="002060"/>
                    </a:solidFill>
                    <a:latin typeface="Calibri"/>
                  </a:rPr>
                  <a:t>παροχή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Na</a:t>
                </a:r>
                <a:r>
                  <a:rPr lang="en-US" sz="2400" b="1" baseline="30000" dirty="0">
                    <a:solidFill>
                      <a:srgbClr val="002060"/>
                    </a:solidFill>
                  </a:rPr>
                  <a:t>+</a:t>
                </a:r>
                <a:r>
                  <a:rPr lang="el-GR" sz="2400" b="1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002060"/>
                    </a:solidFill>
                  </a:rPr>
                  <a:t>στον άπω νεφρώνα </a:t>
                </a:r>
                <a:r>
                  <a:rPr lang="el-GR" sz="2400" b="1" dirty="0" err="1">
                    <a:solidFill>
                      <a:srgbClr val="002060"/>
                    </a:solidFill>
                    <a:latin typeface="Calibri"/>
                  </a:rPr>
                  <a:t>→</a:t>
                </a:r>
                <a:r>
                  <a:rPr lang="el-GR" sz="2400" b="1" dirty="0" err="1">
                    <a:solidFill>
                      <a:srgbClr val="FF0000"/>
                    </a:solidFill>
                  </a:rPr>
                  <a:t>↑</a:t>
                </a:r>
                <a:r>
                  <a:rPr lang="el-GR" sz="2400" b="1" dirty="0">
                    <a:solidFill>
                      <a:srgbClr val="002060"/>
                    </a:solidFill>
                  </a:rPr>
                  <a:t> απώλειες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K</a:t>
                </a:r>
                <a:r>
                  <a:rPr lang="en-US" sz="2400" b="1" baseline="30000" dirty="0">
                    <a:solidFill>
                      <a:srgbClr val="002060"/>
                    </a:solidFill>
                  </a:rPr>
                  <a:t>+</a:t>
                </a:r>
                <a:endParaRPr lang="el-GR" sz="1600" baseline="30000" dirty="0">
                  <a:solidFill>
                    <a:srgbClr val="002060"/>
                  </a:solidFill>
                </a:endParaRPr>
              </a:p>
              <a:p>
                <a:pPr lvl="0"/>
                <a:r>
                  <a:rPr lang="el-GR" sz="2400" b="1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↑</a:t>
                </a:r>
                <a:r>
                  <a:rPr lang="el-GR" sz="2400" b="1" dirty="0">
                    <a:solidFill>
                      <a:srgbClr val="002060"/>
                    </a:solidFill>
                  </a:rPr>
                  <a:t> απώλειες </a:t>
                </a:r>
                <a:r>
                  <a:rPr lang="en-US" sz="2400" b="1" dirty="0" err="1">
                    <a:solidFill>
                      <a:srgbClr val="002060"/>
                    </a:solidFill>
                  </a:rPr>
                  <a:t>Cl</a:t>
                </a:r>
                <a:r>
                  <a:rPr lang="en-US" sz="2400" b="1" baseline="30000" dirty="0">
                    <a:solidFill>
                      <a:srgbClr val="002060"/>
                    </a:solidFill>
                  </a:rPr>
                  <a:t>- 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/>
                  </a:rPr>
                  <a:t>→ </a:t>
                </a:r>
                <a:r>
                  <a:rPr lang="el-GR" sz="2400" b="1" dirty="0" err="1">
                    <a:solidFill>
                      <a:srgbClr val="002060"/>
                    </a:solidFill>
                    <a:latin typeface="Calibri"/>
                  </a:rPr>
                  <a:t>υποχλωραιμια</a:t>
                </a:r>
                <a:r>
                  <a:rPr lang="el-GR" sz="2400" b="1" dirty="0">
                    <a:solidFill>
                      <a:srgbClr val="002060"/>
                    </a:solidFill>
                    <a:latin typeface="Calibri"/>
                  </a:rPr>
                  <a:t> → αδυναμία αποβολής 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/>
                  </a:rPr>
                  <a:t>HCO</a:t>
                </a:r>
                <a:r>
                  <a:rPr lang="en-US" sz="2400" b="1" baseline="-25000" dirty="0">
                    <a:solidFill>
                      <a:srgbClr val="002060"/>
                    </a:solidFill>
                    <a:latin typeface="Calibri"/>
                  </a:rPr>
                  <a:t>3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Calibri"/>
                  </a:rPr>
                  <a:t>-</a:t>
                </a:r>
                <a:endParaRPr lang="el-GR" sz="1600" baseline="30000" dirty="0">
                  <a:solidFill>
                    <a:srgbClr val="002060"/>
                  </a:solidFill>
                </a:endParaRPr>
              </a:p>
              <a:p>
                <a:pPr lvl="0"/>
                <a:endParaRPr lang="el-GR" sz="1600" baseline="30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5" name="Ευθύγραμμο βέλος σύνδεσης 24"/>
            <p:cNvCxnSpPr/>
            <p:nvPr/>
          </p:nvCxnSpPr>
          <p:spPr>
            <a:xfrm>
              <a:off x="1414861" y="2046621"/>
              <a:ext cx="0" cy="3283931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1" y="836712"/>
            <a:ext cx="8784976" cy="58059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>
            <a:off x="710910" y="1322583"/>
            <a:ext cx="7488832" cy="5256584"/>
            <a:chOff x="2006723" y="908720"/>
            <a:chExt cx="5148982" cy="52565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723" y="908720"/>
              <a:ext cx="5148982" cy="5160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Ορθογώνιο 5"/>
            <p:cNvSpPr/>
            <p:nvPr/>
          </p:nvSpPr>
          <p:spPr>
            <a:xfrm>
              <a:off x="4139952" y="908720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Γαστρική κένωση</a:t>
              </a: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4139952" y="5805264"/>
              <a:ext cx="180020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Χρόνος (ημέρες)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3" y="116632"/>
            <a:ext cx="7981950" cy="990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8227083" y="3573016"/>
            <a:ext cx="5213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CI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" name="Δεξιό άγκιστρο 1"/>
          <p:cNvSpPr/>
          <p:nvPr/>
        </p:nvSpPr>
        <p:spPr>
          <a:xfrm>
            <a:off x="7740351" y="3356992"/>
            <a:ext cx="459389" cy="86409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8133829" y="5204741"/>
            <a:ext cx="52138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Κ</a:t>
            </a:r>
            <a:r>
              <a:rPr lang="el-GR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7740351" y="5435572"/>
            <a:ext cx="3934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8080292" y="1700808"/>
            <a:ext cx="102821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HCO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7832460" y="1931641"/>
            <a:ext cx="33994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Ομάδα 4"/>
          <p:cNvGrpSpPr/>
          <p:nvPr/>
        </p:nvGrpSpPr>
        <p:grpSpPr>
          <a:xfrm>
            <a:off x="1" y="1244177"/>
            <a:ext cx="9136005" cy="5239335"/>
            <a:chOff x="7995" y="1244176"/>
            <a:chExt cx="9128010" cy="5239335"/>
          </a:xfrm>
        </p:grpSpPr>
        <p:sp>
          <p:nvSpPr>
            <p:cNvPr id="3" name="Ορθογώνιο 2"/>
            <p:cNvSpPr/>
            <p:nvPr/>
          </p:nvSpPr>
          <p:spPr>
            <a:xfrm>
              <a:off x="197768" y="1256862"/>
              <a:ext cx="8748464" cy="5226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7995" y="1244176"/>
              <a:ext cx="9128010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Πόσα λίτρα γαστρικού περιεχομένου πρέπει να χαθούν για να </a:t>
              </a:r>
              <a:r>
                <a:rPr lang="el-GR" sz="2800" b="1" dirty="0">
                  <a:solidFill>
                    <a:srgbClr val="FF0000"/>
                  </a:solidFill>
                </a:rPr>
                <a:t>↑ </a:t>
              </a:r>
              <a:r>
                <a:rPr lang="en-US" sz="2800" b="1" dirty="0">
                  <a:solidFill>
                    <a:srgbClr val="FF0000"/>
                  </a:solidFill>
                </a:rPr>
                <a:t>HCO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3</a:t>
              </a:r>
              <a:r>
                <a:rPr lang="en-US" sz="2800" b="1" baseline="30000" dirty="0">
                  <a:solidFill>
                    <a:srgbClr val="FF0000"/>
                  </a:solidFill>
                </a:rPr>
                <a:t>-</a:t>
              </a:r>
              <a:r>
                <a:rPr lang="el-GR" sz="2800" b="1" baseline="30000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002060"/>
                  </a:solidFill>
                </a:rPr>
                <a:t>στο πλάσμα κατά  </a:t>
              </a:r>
              <a:r>
                <a:rPr lang="en-US" sz="2800" b="1" dirty="0">
                  <a:solidFill>
                    <a:srgbClr val="FF0000"/>
                  </a:solidFill>
                </a:rPr>
                <a:t>10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mEq/L</a:t>
              </a:r>
              <a:r>
                <a:rPr lang="el-GR" sz="2800" b="1" dirty="0">
                  <a:solidFill>
                    <a:srgbClr val="002060"/>
                  </a:solidFill>
                </a:rPr>
                <a:t>;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15" name="Βέλος προς τα κάτω 14"/>
            <p:cNvSpPr/>
            <p:nvPr/>
          </p:nvSpPr>
          <p:spPr>
            <a:xfrm>
              <a:off x="3923928" y="2402822"/>
              <a:ext cx="1296144" cy="64807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395536" y="3249204"/>
              <a:ext cx="8352928" cy="2304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FF0000"/>
                  </a:solidFill>
                </a:rPr>
                <a:t>1 L </a:t>
              </a:r>
              <a:r>
                <a:rPr lang="el-GR" b="1" dirty="0" smtClean="0">
                  <a:solidFill>
                    <a:srgbClr val="002060"/>
                  </a:solidFill>
                </a:rPr>
                <a:t>γαστρικού υγρού περιέχει </a:t>
              </a:r>
              <a:r>
                <a:rPr lang="en-US" b="1" dirty="0" smtClean="0">
                  <a:solidFill>
                    <a:srgbClr val="FF0000"/>
                  </a:solidFill>
                </a:rPr>
                <a:t>100 mEq H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+             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l-GR" b="1" dirty="0" smtClean="0">
                  <a:solidFill>
                    <a:srgbClr val="FF0000"/>
                  </a:solidFill>
                </a:rPr>
                <a:t> </a:t>
              </a:r>
              <a:r>
                <a:rPr lang="el-GR" b="1" dirty="0" smtClean="0">
                  <a:solidFill>
                    <a:srgbClr val="002060"/>
                  </a:solidFill>
                </a:rPr>
                <a:t>&amp;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100 mEq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Cl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-</a:t>
              </a:r>
            </a:p>
            <a:p>
              <a:r>
                <a:rPr lang="el-GR" b="1" dirty="0" smtClean="0">
                  <a:solidFill>
                    <a:srgbClr val="002060"/>
                  </a:solidFill>
                </a:rPr>
                <a:t>Χρειάζονται</a:t>
              </a:r>
              <a:r>
                <a:rPr lang="el-GR" b="1" dirty="0" smtClean="0"/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2,5 L </a:t>
              </a:r>
              <a:r>
                <a:rPr lang="el-GR" b="1" dirty="0" smtClean="0">
                  <a:solidFill>
                    <a:srgbClr val="FF0000"/>
                  </a:solidFill>
                </a:rPr>
                <a:t>απωλειών </a:t>
              </a:r>
              <a:r>
                <a:rPr lang="el-GR" b="1" dirty="0" smtClean="0">
                  <a:solidFill>
                    <a:srgbClr val="002060"/>
                  </a:solidFill>
                </a:rPr>
                <a:t>για να </a:t>
              </a:r>
              <a:r>
                <a:rPr lang="el-GR" b="1" dirty="0" smtClean="0">
                  <a:solidFill>
                    <a:srgbClr val="FF0000"/>
                  </a:solidFill>
                </a:rPr>
                <a:t>↑</a:t>
              </a:r>
              <a:r>
                <a:rPr lang="en-US" b="1" dirty="0" smtClean="0"/>
                <a:t> </a:t>
              </a:r>
              <a:r>
                <a:rPr lang="el-GR" b="1" dirty="0" smtClean="0">
                  <a:solidFill>
                    <a:srgbClr val="002060"/>
                  </a:solidFill>
                </a:rPr>
                <a:t>τα</a:t>
              </a:r>
              <a:r>
                <a:rPr lang="en-US" b="1" dirty="0" smtClean="0">
                  <a:solidFill>
                    <a:srgbClr val="002060"/>
                  </a:solidFill>
                </a:rPr>
                <a:t> HCO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3</a:t>
              </a:r>
              <a:r>
                <a:rPr lang="el-GR" b="1" baseline="30000" dirty="0" smtClean="0">
                  <a:solidFill>
                    <a:srgbClr val="002060"/>
                  </a:solidFill>
                </a:rPr>
                <a:t>-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l-GR" b="1" dirty="0" smtClean="0">
                  <a:solidFill>
                    <a:srgbClr val="002060"/>
                  </a:solidFill>
                </a:rPr>
                <a:t>στα </a:t>
              </a:r>
              <a:r>
                <a:rPr lang="en-US" b="1" dirty="0" smtClean="0">
                  <a:solidFill>
                    <a:srgbClr val="FF0000"/>
                  </a:solidFill>
                </a:rPr>
                <a:t>35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mEq</a:t>
              </a:r>
              <a:r>
                <a:rPr lang="en-US" b="1" dirty="0" smtClean="0">
                  <a:solidFill>
                    <a:srgbClr val="FF0000"/>
                  </a:solidFill>
                </a:rPr>
                <a:t>/L</a:t>
              </a:r>
            </a:p>
            <a:p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89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Αίτια ΜΑ σε </a:t>
            </a:r>
            <a:r>
              <a:rPr lang="el-GR" sz="2800" b="1" dirty="0" smtClean="0">
                <a:solidFill>
                  <a:srgbClr val="FF0000"/>
                </a:solidFill>
              </a:rPr>
              <a:t>παρατεταμένους </a:t>
            </a:r>
            <a:r>
              <a:rPr lang="el-GR" sz="2800" b="1" dirty="0">
                <a:solidFill>
                  <a:srgbClr val="FF0000"/>
                </a:solidFill>
              </a:rPr>
              <a:t>εμέτους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1560" y="1244177"/>
            <a:ext cx="28083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Απώλεια </a:t>
            </a:r>
            <a:r>
              <a:rPr lang="en-US" sz="2800" b="1" dirty="0" err="1">
                <a:solidFill>
                  <a:srgbClr val="002060"/>
                </a:solidFill>
              </a:rPr>
              <a:t>HCl</a:t>
            </a:r>
            <a:endParaRPr lang="el-GR" baseline="30000" dirty="0">
              <a:solidFill>
                <a:srgbClr val="00206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3563888" y="980729"/>
            <a:ext cx="4968552" cy="954107"/>
            <a:chOff x="3491880" y="980728"/>
            <a:chExt cx="4968552" cy="954107"/>
          </a:xfrm>
        </p:grpSpPr>
        <p:cxnSp>
          <p:nvCxnSpPr>
            <p:cNvPr id="8" name="Ευθύγραμμο βέλος σύνδεσης 7"/>
            <p:cNvCxnSpPr/>
            <p:nvPr/>
          </p:nvCxnSpPr>
          <p:spPr>
            <a:xfrm>
              <a:off x="3491880" y="1505786"/>
              <a:ext cx="1224136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Ορθογώνιο 8"/>
            <p:cNvSpPr/>
            <p:nvPr/>
          </p:nvSpPr>
          <p:spPr>
            <a:xfrm>
              <a:off x="4725997" y="980728"/>
              <a:ext cx="3734435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Απώλεια </a:t>
              </a:r>
              <a:r>
                <a:rPr lang="en-US" sz="2800" b="1" dirty="0">
                  <a:solidFill>
                    <a:srgbClr val="002060"/>
                  </a:solidFill>
                </a:rPr>
                <a:t>H</a:t>
              </a:r>
              <a:r>
                <a:rPr lang="en-US" sz="28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800" b="1" dirty="0">
                  <a:solidFill>
                    <a:srgbClr val="002060"/>
                  </a:solidFill>
                </a:rPr>
                <a:t> &amp; </a:t>
              </a:r>
              <a:r>
                <a:rPr lang="el-GR" sz="2800" b="1" dirty="0">
                  <a:solidFill>
                    <a:srgbClr val="002060"/>
                  </a:solidFill>
                </a:rPr>
                <a:t>κατακράτηση </a:t>
              </a:r>
              <a:r>
                <a:rPr lang="en-US" sz="2800" b="1" dirty="0">
                  <a:solidFill>
                    <a:srgbClr val="002060"/>
                  </a:solidFill>
                </a:rPr>
                <a:t>HCO</a:t>
              </a:r>
              <a:r>
                <a:rPr lang="en-US" sz="28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800" b="1" baseline="30000" dirty="0">
                  <a:solidFill>
                    <a:srgbClr val="002060"/>
                  </a:solidFill>
                </a:rPr>
                <a:t>-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683568" y="2497546"/>
            <a:ext cx="28083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Απώλεια </a:t>
            </a:r>
            <a:r>
              <a:rPr lang="en-US" sz="2800" b="1" dirty="0">
                <a:solidFill>
                  <a:srgbClr val="002060"/>
                </a:solidFill>
              </a:rPr>
              <a:t>K</a:t>
            </a:r>
            <a:r>
              <a:rPr lang="en-US" sz="2800" b="1" baseline="30000" dirty="0">
                <a:solidFill>
                  <a:srgbClr val="002060"/>
                </a:solidFill>
              </a:rPr>
              <a:t>+</a:t>
            </a:r>
            <a:endParaRPr lang="el-GR" baseline="30000" dirty="0">
              <a:solidFill>
                <a:srgbClr val="002060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635897" y="2282103"/>
            <a:ext cx="5328592" cy="954107"/>
            <a:chOff x="3491880" y="980728"/>
            <a:chExt cx="5328592" cy="954107"/>
          </a:xfrm>
        </p:grpSpPr>
        <p:cxnSp>
          <p:nvCxnSpPr>
            <p:cNvPr id="13" name="Ευθύγραμμο βέλος σύνδεσης 12"/>
            <p:cNvCxnSpPr/>
            <p:nvPr/>
          </p:nvCxnSpPr>
          <p:spPr>
            <a:xfrm>
              <a:off x="3491880" y="1505786"/>
              <a:ext cx="1224136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Ορθογώνιο 13"/>
            <p:cNvSpPr/>
            <p:nvPr/>
          </p:nvSpPr>
          <p:spPr>
            <a:xfrm>
              <a:off x="4725997" y="980728"/>
              <a:ext cx="4094475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Νεφρική επαναρρόφηση Κ</a:t>
              </a:r>
              <a:r>
                <a:rPr lang="el-GR" sz="28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800" b="1" dirty="0">
                  <a:solidFill>
                    <a:srgbClr val="00206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→</a:t>
              </a:r>
              <a:r>
                <a:rPr lang="el-GR" sz="2800" b="1" dirty="0">
                  <a:solidFill>
                    <a:srgbClr val="002060"/>
                  </a:solidFill>
                </a:rPr>
                <a:t> </a:t>
              </a:r>
              <a:r>
                <a:rPr lang="el-GR" sz="2800" b="1" dirty="0" smtClean="0">
                  <a:solidFill>
                    <a:srgbClr val="002060"/>
                  </a:solidFill>
                  <a:latin typeface="Calibri"/>
                </a:rPr>
                <a:t>↑ </a:t>
              </a:r>
              <a:r>
                <a:rPr lang="el-GR" sz="2800" b="1" dirty="0" smtClean="0">
                  <a:solidFill>
                    <a:srgbClr val="002060"/>
                  </a:solidFill>
                </a:rPr>
                <a:t>έκκριση </a:t>
              </a:r>
              <a:r>
                <a:rPr lang="el-GR" sz="2800" b="1" dirty="0">
                  <a:solidFill>
                    <a:srgbClr val="002060"/>
                  </a:solidFill>
                </a:rPr>
                <a:t>Η</a:t>
              </a:r>
              <a:r>
                <a:rPr lang="el-GR" sz="2800" b="1" baseline="30000" dirty="0">
                  <a:solidFill>
                    <a:srgbClr val="002060"/>
                  </a:solidFill>
                </a:rPr>
                <a:t>+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Ορθογώνιο 14"/>
          <p:cNvSpPr/>
          <p:nvPr/>
        </p:nvSpPr>
        <p:spPr>
          <a:xfrm>
            <a:off x="725523" y="3645024"/>
            <a:ext cx="28083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Απώλεια Ν</a:t>
            </a: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b="1" baseline="30000" dirty="0">
                <a:solidFill>
                  <a:srgbClr val="002060"/>
                </a:solidFill>
              </a:rPr>
              <a:t>+</a:t>
            </a:r>
            <a:endParaRPr lang="el-GR" baseline="30000" dirty="0">
              <a:solidFill>
                <a:srgbClr val="002060"/>
              </a:solidFill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3664315" y="3429581"/>
            <a:ext cx="5328592" cy="954107"/>
            <a:chOff x="3491880" y="980728"/>
            <a:chExt cx="5328592" cy="954107"/>
          </a:xfrm>
        </p:grpSpPr>
        <p:cxnSp>
          <p:nvCxnSpPr>
            <p:cNvPr id="18" name="Ευθύγραμμο βέλος σύνδεσης 17"/>
            <p:cNvCxnSpPr/>
            <p:nvPr/>
          </p:nvCxnSpPr>
          <p:spPr>
            <a:xfrm>
              <a:off x="3491880" y="1505786"/>
              <a:ext cx="1224136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Ορθογώνιο 18"/>
            <p:cNvSpPr/>
            <p:nvPr/>
          </p:nvSpPr>
          <p:spPr>
            <a:xfrm>
              <a:off x="4725997" y="980728"/>
              <a:ext cx="4094475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Νεφρική επαναρρόφηση </a:t>
              </a:r>
              <a:r>
                <a:rPr lang="en-US" sz="2800" b="1" dirty="0">
                  <a:solidFill>
                    <a:srgbClr val="002060"/>
                  </a:solidFill>
                </a:rPr>
                <a:t>Na</a:t>
              </a:r>
              <a:r>
                <a:rPr lang="el-GR" sz="28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800" b="1" dirty="0">
                  <a:solidFill>
                    <a:srgbClr val="00206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→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Calibri"/>
                </a:rPr>
                <a:t>↑</a:t>
              </a:r>
              <a:r>
                <a:rPr lang="el-GR" sz="2800" b="1" dirty="0" smtClean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l-GR" sz="2800" b="1" dirty="0" smtClean="0">
                  <a:solidFill>
                    <a:srgbClr val="002060"/>
                  </a:solidFill>
                </a:rPr>
                <a:t>έκκριση </a:t>
              </a:r>
              <a:r>
                <a:rPr lang="el-GR" sz="2800" b="1" dirty="0">
                  <a:solidFill>
                    <a:srgbClr val="002060"/>
                  </a:solidFill>
                </a:rPr>
                <a:t>Η</a:t>
              </a:r>
              <a:r>
                <a:rPr lang="el-GR" sz="2800" b="1" baseline="30000" dirty="0">
                  <a:solidFill>
                    <a:srgbClr val="002060"/>
                  </a:solidFill>
                </a:rPr>
                <a:t>+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Ορθογώνιο 19"/>
          <p:cNvSpPr/>
          <p:nvPr/>
        </p:nvSpPr>
        <p:spPr>
          <a:xfrm>
            <a:off x="755576" y="4920099"/>
            <a:ext cx="2808313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Απώλεια </a:t>
            </a:r>
            <a:r>
              <a:rPr lang="en-US" sz="2800" b="1" dirty="0">
                <a:solidFill>
                  <a:srgbClr val="002060"/>
                </a:solidFill>
              </a:rPr>
              <a:t>H</a:t>
            </a:r>
            <a:r>
              <a:rPr lang="en-US" sz="2800" b="1" baseline="-25000" dirty="0">
                <a:solidFill>
                  <a:srgbClr val="002060"/>
                </a:solidFill>
              </a:rPr>
              <a:t>2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endParaRPr lang="el-GR" baseline="30000" dirty="0">
              <a:solidFill>
                <a:srgbClr val="002060"/>
              </a:solidFill>
            </a:endParaRPr>
          </a:p>
        </p:txBody>
      </p:sp>
      <p:grpSp>
        <p:nvGrpSpPr>
          <p:cNvPr id="22" name="Ομάδα 21"/>
          <p:cNvGrpSpPr/>
          <p:nvPr/>
        </p:nvGrpSpPr>
        <p:grpSpPr>
          <a:xfrm>
            <a:off x="3664315" y="4704654"/>
            <a:ext cx="5328592" cy="954107"/>
            <a:chOff x="3491880" y="980728"/>
            <a:chExt cx="5328592" cy="954107"/>
          </a:xfrm>
        </p:grpSpPr>
        <p:cxnSp>
          <p:nvCxnSpPr>
            <p:cNvPr id="23" name="Ευθύγραμμο βέλος σύνδεσης 22"/>
            <p:cNvCxnSpPr/>
            <p:nvPr/>
          </p:nvCxnSpPr>
          <p:spPr>
            <a:xfrm>
              <a:off x="3491880" y="1505786"/>
              <a:ext cx="1224136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Ορθογώνιο 23"/>
            <p:cNvSpPr/>
            <p:nvPr/>
          </p:nvSpPr>
          <p:spPr>
            <a:xfrm>
              <a:off x="4725997" y="980728"/>
              <a:ext cx="4094475" cy="954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  <a:latin typeface="Calibri"/>
                </a:rPr>
                <a:t>↑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ALD </a:t>
              </a:r>
              <a:r>
                <a:rPr lang="en-US" sz="2800" b="1" dirty="0">
                  <a:solidFill>
                    <a:srgbClr val="FF0000"/>
                  </a:solidFill>
                  <a:latin typeface="Calibri"/>
                </a:rPr>
                <a:t>→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  <a:latin typeface="Calibri"/>
                </a:rPr>
                <a:t>↑</a:t>
              </a:r>
              <a:r>
                <a:rPr lang="el-GR" sz="2800" b="1" dirty="0" smtClean="0">
                  <a:solidFill>
                    <a:srgbClr val="002060"/>
                  </a:solidFill>
                  <a:latin typeface="Calibri"/>
                </a:rPr>
                <a:t>επαναρρόφηση 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HCO</a:t>
              </a:r>
              <a:r>
                <a:rPr lang="en-US" sz="2800" b="1" baseline="-25000" dirty="0">
                  <a:solidFill>
                    <a:srgbClr val="002060"/>
                  </a:solidFill>
                  <a:latin typeface="Calibri"/>
                </a:rPr>
                <a:t>3</a:t>
              </a:r>
              <a:r>
                <a:rPr lang="en-US" sz="2800" b="1" baseline="30000" dirty="0">
                  <a:solidFill>
                    <a:srgbClr val="002060"/>
                  </a:solidFill>
                  <a:latin typeface="Calibri"/>
                </a:rPr>
                <a:t>-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3521567" y="5658761"/>
            <a:ext cx="1348447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↓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0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Ομάδα 26"/>
          <p:cNvGrpSpPr/>
          <p:nvPr/>
        </p:nvGrpSpPr>
        <p:grpSpPr>
          <a:xfrm>
            <a:off x="187821" y="635497"/>
            <a:ext cx="8956178" cy="6115666"/>
            <a:chOff x="187821" y="635496"/>
            <a:chExt cx="8956178" cy="6115666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87821" y="2694404"/>
              <a:ext cx="8956178" cy="4056758"/>
              <a:chOff x="187821" y="2694404"/>
              <a:chExt cx="8956178" cy="405675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3146259"/>
                <a:ext cx="3384376" cy="2803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821" y="2969737"/>
                <a:ext cx="3086100" cy="37814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Επεξήγηση με σύννεφο 1"/>
              <p:cNvSpPr/>
              <p:nvPr/>
            </p:nvSpPr>
            <p:spPr>
              <a:xfrm>
                <a:off x="4246029" y="2694404"/>
                <a:ext cx="4897970" cy="3758932"/>
              </a:xfrm>
              <a:prstGeom prst="cloudCallout">
                <a:avLst>
                  <a:gd name="adj1" fmla="val -66835"/>
                  <a:gd name="adj2" fmla="val -7942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Ορθογώνιο 10"/>
            <p:cNvSpPr/>
            <p:nvPr/>
          </p:nvSpPr>
          <p:spPr>
            <a:xfrm>
              <a:off x="1560990" y="2041290"/>
              <a:ext cx="510261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Υποξία</a:t>
              </a:r>
              <a:r>
                <a:rPr lang="el-GR" sz="2400" b="1" dirty="0">
                  <a:solidFill>
                    <a:srgbClr val="002060"/>
                  </a:solidFill>
                </a:rPr>
                <a:t> → </a:t>
              </a:r>
              <a:r>
                <a:rPr lang="el-GR" sz="2400" b="1" dirty="0" err="1">
                  <a:solidFill>
                    <a:srgbClr val="002060"/>
                  </a:solidFill>
                </a:rPr>
                <a:t>Αγγειόσπασμο</a:t>
              </a:r>
              <a:r>
                <a:rPr lang="el-GR" sz="2400" b="1" dirty="0">
                  <a:solidFill>
                    <a:srgbClr val="002060"/>
                  </a:solidFill>
                </a:rPr>
                <a:t> → Στηθάγχη </a:t>
              </a:r>
              <a:endParaRPr lang="el-GR" dirty="0"/>
            </a:p>
          </p:txBody>
        </p:sp>
        <p:cxnSp>
          <p:nvCxnSpPr>
            <p:cNvPr id="13" name="Ευθύγραμμο βέλος σύνδεσης 12"/>
            <p:cNvCxnSpPr/>
            <p:nvPr/>
          </p:nvCxnSpPr>
          <p:spPr>
            <a:xfrm flipH="1">
              <a:off x="7020272" y="635496"/>
              <a:ext cx="504056" cy="39383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>
              <a:stCxn id="11" idx="3"/>
            </p:cNvCxnSpPr>
            <p:nvPr/>
          </p:nvCxnSpPr>
          <p:spPr>
            <a:xfrm flipV="1">
              <a:off x="6663605" y="2272122"/>
              <a:ext cx="608695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6663605" y="635496"/>
              <a:ext cx="860723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Ορθογώνιο 3"/>
          <p:cNvSpPr/>
          <p:nvPr/>
        </p:nvSpPr>
        <p:spPr>
          <a:xfrm>
            <a:off x="150139" y="188641"/>
            <a:ext cx="2736304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Έμετοι ,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αδυναμία πρόσληψης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ύδατος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195737" y="404665"/>
            <a:ext cx="5043445" cy="1200329"/>
            <a:chOff x="2233675" y="447055"/>
            <a:chExt cx="5043445" cy="1200329"/>
          </a:xfrm>
        </p:grpSpPr>
        <p:cxnSp>
          <p:nvCxnSpPr>
            <p:cNvPr id="6" name="Ευθύγραμμο βέλος σύνδεσης 5"/>
            <p:cNvCxnSpPr/>
            <p:nvPr/>
          </p:nvCxnSpPr>
          <p:spPr>
            <a:xfrm>
              <a:off x="2483768" y="973470"/>
              <a:ext cx="16561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Ορθογώνιο 6"/>
            <p:cNvSpPr/>
            <p:nvPr/>
          </p:nvSpPr>
          <p:spPr>
            <a:xfrm>
              <a:off x="2233675" y="447055"/>
              <a:ext cx="2050293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αφυδάτωση</a:t>
              </a: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4465743" y="447055"/>
              <a:ext cx="2811377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Υπόταση ταχυκαρδία                        </a:t>
              </a:r>
              <a:r>
                <a:rPr lang="en-US" sz="2400" b="1" dirty="0">
                  <a:solidFill>
                    <a:srgbClr val="002060"/>
                  </a:solidFill>
                </a:rPr>
                <a:t>↓ </a:t>
              </a:r>
              <a:r>
                <a:rPr lang="el-GR" sz="2400" b="1" dirty="0">
                  <a:solidFill>
                    <a:srgbClr val="002060"/>
                  </a:solidFill>
                </a:rPr>
                <a:t>σπαργή δέρματος</a:t>
              </a:r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515538" y="2785071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91430" tIns="45715" rIns="91430" bIns="45715">
            <a:spAutoFit/>
          </a:bodyPr>
          <a:lstStyle/>
          <a:p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724098" y="2742330"/>
            <a:ext cx="7985074" cy="3663081"/>
            <a:chOff x="993266" y="2214191"/>
            <a:chExt cx="7985074" cy="3663081"/>
          </a:xfrm>
        </p:grpSpPr>
        <p:sp>
          <p:nvSpPr>
            <p:cNvPr id="23" name="Ορθογώνιο 22"/>
            <p:cNvSpPr/>
            <p:nvPr/>
          </p:nvSpPr>
          <p:spPr>
            <a:xfrm>
              <a:off x="4401545" y="3037601"/>
              <a:ext cx="4576795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Πιθανή Διάγνωση : Έμετοι  και υπογκαιμία από πυλωρική στένωση </a:t>
              </a:r>
              <a:r>
                <a:rPr lang="el-GR" sz="2400" b="1" dirty="0">
                  <a:solidFill>
                    <a:srgbClr val="FF0000"/>
                  </a:solidFill>
                </a:rPr>
                <a:t>→ </a:t>
              </a:r>
              <a:r>
                <a:rPr lang="el-GR" sz="2400" b="1" dirty="0" err="1">
                  <a:solidFill>
                    <a:srgbClr val="FF0000"/>
                  </a:solidFill>
                </a:rPr>
                <a:t>Υποκαλιαιμική</a:t>
              </a:r>
              <a:r>
                <a:rPr lang="el-GR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 err="1">
                  <a:solidFill>
                    <a:srgbClr val="FF0000"/>
                  </a:solidFill>
                </a:rPr>
                <a:t>υποχλωραιμική</a:t>
              </a:r>
              <a:r>
                <a:rPr lang="el-GR" sz="2400" b="1" dirty="0">
                  <a:solidFill>
                    <a:srgbClr val="FF0000"/>
                  </a:solidFill>
                </a:rPr>
                <a:t> μεταβολική αλκάλωση 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66" y="2214191"/>
              <a:ext cx="3434538" cy="3663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Ομάδα 16"/>
          <p:cNvGrpSpPr/>
          <p:nvPr/>
        </p:nvGrpSpPr>
        <p:grpSpPr>
          <a:xfrm>
            <a:off x="187822" y="260648"/>
            <a:ext cx="8628463" cy="6312260"/>
            <a:chOff x="515537" y="69068"/>
            <a:chExt cx="8628463" cy="631226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37" y="2638003"/>
              <a:ext cx="8628463" cy="37433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Ομάδα 18"/>
            <p:cNvGrpSpPr/>
            <p:nvPr/>
          </p:nvGrpSpPr>
          <p:grpSpPr>
            <a:xfrm>
              <a:off x="607902" y="69068"/>
              <a:ext cx="6988434" cy="1395225"/>
              <a:chOff x="463886" y="501116"/>
              <a:chExt cx="6988434" cy="1395225"/>
            </a:xfrm>
          </p:grpSpPr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86" y="501116"/>
                <a:ext cx="6988434" cy="13952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Ορθογώνιο 21"/>
              <p:cNvSpPr/>
              <p:nvPr/>
            </p:nvSpPr>
            <p:spPr>
              <a:xfrm>
                <a:off x="1403648" y="1134616"/>
                <a:ext cx="5796136" cy="307777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2060"/>
                    </a:solidFill>
                  </a:rPr>
                  <a:t>BRITISH MEDICAL JOURNAL VOLUME 283 17 OCTOBER 1981</a:t>
                </a:r>
                <a:endParaRPr lang="el-GR" sz="1400" b="1" dirty="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83" y="1412776"/>
              <a:ext cx="8466417" cy="122158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Ορθογώνιο 27"/>
          <p:cNvSpPr/>
          <p:nvPr/>
        </p:nvSpPr>
        <p:spPr>
          <a:xfrm>
            <a:off x="187821" y="2041291"/>
            <a:ext cx="8521351" cy="563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1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Λοιπές </a:t>
            </a:r>
            <a:r>
              <a:rPr lang="el-GR" sz="2800" b="1" dirty="0" err="1">
                <a:solidFill>
                  <a:srgbClr val="FF0000"/>
                </a:solidFill>
              </a:rPr>
              <a:t>εξωνεφρικές</a:t>
            </a:r>
            <a:r>
              <a:rPr lang="el-GR" sz="2800" b="1" dirty="0">
                <a:solidFill>
                  <a:srgbClr val="FF0000"/>
                </a:solidFill>
              </a:rPr>
              <a:t> απώλειες χλωρίου….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" y="810277"/>
            <a:ext cx="1398443" cy="140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-10846" y="2218604"/>
            <a:ext cx="2134574" cy="14465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2060"/>
                </a:solidFill>
              </a:rPr>
              <a:t>Λαχνωτό </a:t>
            </a:r>
            <a:r>
              <a:rPr lang="el-GR" sz="2200" b="1" dirty="0">
                <a:solidFill>
                  <a:srgbClr val="002060"/>
                </a:solidFill>
              </a:rPr>
              <a:t>αδένωμα</a:t>
            </a:r>
            <a:r>
              <a:rPr lang="el-GR" sz="2200" b="1" dirty="0" smtClean="0">
                <a:solidFill>
                  <a:srgbClr val="002060"/>
                </a:solidFill>
              </a:rPr>
              <a:t>,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algn="ctr"/>
            <a:r>
              <a:rPr lang="el-GR" sz="2200" b="1" dirty="0" smtClean="0">
                <a:solidFill>
                  <a:srgbClr val="002060"/>
                </a:solidFill>
              </a:rPr>
              <a:t> Καθαρκτικά</a:t>
            </a:r>
            <a:r>
              <a:rPr lang="el-GR" sz="2200" b="1" dirty="0">
                <a:solidFill>
                  <a:srgbClr val="002060"/>
                </a:solidFill>
              </a:rPr>
              <a:t>, </a:t>
            </a:r>
            <a:r>
              <a:rPr lang="el-GR" sz="2200" b="1" dirty="0" err="1" smtClean="0">
                <a:solidFill>
                  <a:srgbClr val="002060"/>
                </a:solidFill>
              </a:rPr>
              <a:t>Νηστιδοστομία</a:t>
            </a:r>
            <a:endParaRPr lang="el-GR" sz="2200" b="1" dirty="0">
              <a:solidFill>
                <a:srgbClr val="002060"/>
              </a:solidFill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641295" y="850842"/>
            <a:ext cx="7502705" cy="3243661"/>
            <a:chOff x="1590071" y="850841"/>
            <a:chExt cx="7502705" cy="324366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1" y="850841"/>
              <a:ext cx="3551798" cy="3243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Ομάδα 11"/>
            <p:cNvGrpSpPr/>
            <p:nvPr/>
          </p:nvGrpSpPr>
          <p:grpSpPr>
            <a:xfrm>
              <a:off x="1590071" y="998047"/>
              <a:ext cx="7502705" cy="2462213"/>
              <a:chOff x="2403777" y="910461"/>
              <a:chExt cx="6913113" cy="2462213"/>
            </a:xfrm>
          </p:grpSpPr>
          <p:sp>
            <p:nvSpPr>
              <p:cNvPr id="9" name="Δεξιό βέλος 8"/>
              <p:cNvSpPr/>
              <p:nvPr/>
            </p:nvSpPr>
            <p:spPr>
              <a:xfrm>
                <a:off x="2403777" y="1030809"/>
                <a:ext cx="654780" cy="792088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6140853" y="910461"/>
                <a:ext cx="3176037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20" indent="-285720">
                  <a:buFont typeface="Arial" pitchFamily="34" charset="0"/>
                  <a:buChar char="•"/>
                </a:pPr>
                <a:r>
                  <a:rPr lang="el-GR" sz="2200" b="1" dirty="0">
                    <a:solidFill>
                      <a:srgbClr val="FF0000"/>
                    </a:solidFill>
                  </a:rPr>
                  <a:t>Μεγάλου όγκου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r>
                  <a:rPr lang="el-GR" sz="2200" b="1" dirty="0">
                    <a:solidFill>
                      <a:srgbClr val="FF0000"/>
                    </a:solidFill>
                  </a:rPr>
                  <a:t> διαρροϊκές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l-GR" sz="2200" b="1" dirty="0">
                    <a:solidFill>
                      <a:srgbClr val="FF0000"/>
                    </a:solidFill>
                  </a:rPr>
                  <a:t>κενώσεις</a:t>
                </a:r>
              </a:p>
              <a:p>
                <a:pPr marL="285720" indent="-285720">
                  <a:buFont typeface="Arial" pitchFamily="34" charset="0"/>
                  <a:buChar char="•"/>
                </a:pPr>
                <a:r>
                  <a:rPr lang="el-GR" sz="2200" b="1" dirty="0">
                    <a:solidFill>
                      <a:srgbClr val="002060"/>
                    </a:solidFill>
                  </a:rPr>
                  <a:t>Αφυδάτωση</a:t>
                </a:r>
              </a:p>
              <a:p>
                <a:pPr marL="285720" indent="-285720">
                  <a:buFont typeface="Arial" pitchFamily="34" charset="0"/>
                  <a:buChar char="•"/>
                </a:pPr>
                <a:r>
                  <a:rPr lang="el-GR" sz="2200" b="1" dirty="0">
                    <a:solidFill>
                      <a:srgbClr val="002060"/>
                    </a:solidFill>
                  </a:rPr>
                  <a:t>Υποκαλιαιμία</a:t>
                </a:r>
              </a:p>
              <a:p>
                <a:pPr marL="285720" indent="-285720">
                  <a:buFont typeface="Arial" pitchFamily="34" charset="0"/>
                  <a:buChar char="•"/>
                </a:pPr>
                <a:r>
                  <a:rPr lang="el-GR" sz="2200" b="1" dirty="0" err="1">
                    <a:solidFill>
                      <a:srgbClr val="002060"/>
                    </a:solidFill>
                  </a:rPr>
                  <a:t>Υποχλωραιμία</a:t>
                </a:r>
                <a:endParaRPr lang="el-GR" sz="2200" b="1" dirty="0">
                  <a:solidFill>
                    <a:srgbClr val="002060"/>
                  </a:solidFill>
                </a:endParaRPr>
              </a:p>
              <a:p>
                <a:pPr marL="285720" indent="-285720">
                  <a:buFont typeface="Arial" pitchFamily="34" charset="0"/>
                  <a:buChar char="•"/>
                </a:pPr>
                <a:r>
                  <a:rPr lang="el-GR" sz="2200" b="1" dirty="0">
                    <a:solidFill>
                      <a:srgbClr val="FF0000"/>
                    </a:solidFill>
                  </a:rPr>
                  <a:t>Μεταβολική αλκάλωση </a:t>
                </a:r>
                <a:endParaRPr lang="en-US" sz="2200" b="1" dirty="0">
                  <a:solidFill>
                    <a:srgbClr val="FF0000"/>
                  </a:solidFill>
                </a:endParaRPr>
              </a:p>
              <a:p>
                <a:r>
                  <a:rPr lang="en-US" sz="2200" b="1" dirty="0">
                    <a:solidFill>
                      <a:srgbClr val="002060"/>
                    </a:solidFill>
                  </a:rPr>
                  <a:t> </a:t>
                </a:r>
                <a:r>
                  <a:rPr lang="el-GR" sz="2200" b="1" dirty="0">
                    <a:solidFill>
                      <a:srgbClr val="002060"/>
                    </a:solidFill>
                  </a:rPr>
                  <a:t>(αδυναμία έκκρισης 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HCO</a:t>
                </a:r>
                <a:r>
                  <a:rPr lang="en-US" sz="2200" b="1" baseline="-25000" dirty="0">
                    <a:solidFill>
                      <a:srgbClr val="002060"/>
                    </a:solidFill>
                  </a:rPr>
                  <a:t>3</a:t>
                </a:r>
                <a:r>
                  <a:rPr lang="en-US" sz="2200" b="1" baseline="30000" dirty="0">
                    <a:solidFill>
                      <a:srgbClr val="002060"/>
                    </a:solidFill>
                  </a:rPr>
                  <a:t>-</a:t>
                </a:r>
                <a:r>
                  <a:rPr lang="en-US" sz="2200" b="1" dirty="0">
                    <a:solidFill>
                      <a:srgbClr val="002060"/>
                    </a:solidFill>
                  </a:rPr>
                  <a:t>)</a:t>
                </a:r>
                <a:endParaRPr lang="el-GR" sz="2200" dirty="0"/>
              </a:p>
            </p:txBody>
          </p:sp>
        </p:grp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3" y="4221089"/>
            <a:ext cx="2796885" cy="17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Ομάδα 20"/>
          <p:cNvGrpSpPr/>
          <p:nvPr/>
        </p:nvGrpSpPr>
        <p:grpSpPr>
          <a:xfrm>
            <a:off x="3074925" y="3861049"/>
            <a:ext cx="6017853" cy="2462213"/>
            <a:chOff x="3074924" y="3861048"/>
            <a:chExt cx="6017853" cy="2462213"/>
          </a:xfrm>
        </p:grpSpPr>
        <p:sp>
          <p:nvSpPr>
            <p:cNvPr id="18" name="Ορθογώνιο 17"/>
            <p:cNvSpPr/>
            <p:nvPr/>
          </p:nvSpPr>
          <p:spPr>
            <a:xfrm>
              <a:off x="3571868" y="4409236"/>
              <a:ext cx="2160720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l-GR" sz="2200" b="1" dirty="0" err="1">
                  <a:solidFill>
                    <a:srgbClr val="002060"/>
                  </a:solidFill>
                </a:rPr>
                <a:t>Εκσεσημασμένη</a:t>
              </a:r>
              <a:r>
                <a:rPr lang="el-GR" sz="2200" b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l-GR" sz="2200" b="1" dirty="0">
                  <a:solidFill>
                    <a:srgbClr val="002060"/>
                  </a:solidFill>
                </a:rPr>
                <a:t>εφίδρωση </a:t>
              </a:r>
              <a:endParaRPr lang="en-US" sz="2200" b="1" dirty="0">
                <a:solidFill>
                  <a:srgbClr val="002060"/>
                </a:solidFill>
              </a:endParaRPr>
            </a:p>
            <a:p>
              <a:pPr algn="ctr"/>
              <a:r>
                <a:rPr lang="el-GR" sz="2200" b="1" dirty="0">
                  <a:solidFill>
                    <a:srgbClr val="002060"/>
                  </a:solidFill>
                </a:rPr>
                <a:t>πλούσια σε CI</a:t>
              </a:r>
              <a:r>
                <a:rPr lang="el-GR" sz="2200" b="1" baseline="30000" dirty="0">
                  <a:solidFill>
                    <a:srgbClr val="002060"/>
                  </a:solidFill>
                </a:rPr>
                <a:t>-</a:t>
              </a:r>
              <a:r>
                <a:rPr lang="en-US" sz="2200" b="1" dirty="0">
                  <a:solidFill>
                    <a:srgbClr val="002060"/>
                  </a:solidFill>
                  <a:latin typeface="Calibri"/>
                </a:rPr>
                <a:t> </a:t>
              </a:r>
              <a:endParaRPr lang="el-GR" sz="2200" dirty="0">
                <a:solidFill>
                  <a:srgbClr val="002060"/>
                </a:solidFill>
              </a:endParaRPr>
            </a:p>
          </p:txBody>
        </p:sp>
        <p:sp>
          <p:nvSpPr>
            <p:cNvPr id="17" name="Δεξιό βέλος 16"/>
            <p:cNvSpPr/>
            <p:nvPr/>
          </p:nvSpPr>
          <p:spPr>
            <a:xfrm>
              <a:off x="3074924" y="4581128"/>
              <a:ext cx="654780" cy="792088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5697914" y="3861048"/>
              <a:ext cx="3394863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865" indent="-342865">
                <a:buFont typeface="Arial" pitchFamily="34" charset="0"/>
                <a:buChar char="•"/>
              </a:pPr>
              <a:r>
                <a:rPr lang="el-GR" sz="2200" b="1" dirty="0">
                  <a:solidFill>
                    <a:srgbClr val="FF0000"/>
                  </a:solidFill>
                </a:rPr>
                <a:t>Μεταβολική αλκάλωση </a:t>
              </a:r>
            </a:p>
            <a:p>
              <a:pPr marL="342865" indent="-342865">
                <a:buFont typeface="Arial" pitchFamily="34" charset="0"/>
                <a:buChar char="•"/>
              </a:pPr>
              <a:r>
                <a:rPr lang="el-GR" sz="2200" b="1" dirty="0">
                  <a:solidFill>
                    <a:srgbClr val="002060"/>
                  </a:solidFill>
                </a:rPr>
                <a:t>Αναπνευστικό σύστημα (αποφρακτική  πνευμονοπάθεια)</a:t>
              </a:r>
            </a:p>
            <a:p>
              <a:pPr marL="285720" indent="-285720">
                <a:buFont typeface="Arial" pitchFamily="34" charset="0"/>
                <a:buChar char="•"/>
              </a:pPr>
              <a:r>
                <a:rPr lang="el-GR" sz="2200" b="1" dirty="0">
                  <a:solidFill>
                    <a:srgbClr val="002060"/>
                  </a:solidFill>
                </a:rPr>
                <a:t>ΓΕΣ (παγκρεατίτιδα, ΣΔ, χολική κίρρωση)</a:t>
              </a:r>
            </a:p>
            <a:p>
              <a:pPr marL="285720" indent="-285720">
                <a:buFont typeface="Arial" pitchFamily="34" charset="0"/>
                <a:buChar char="•"/>
              </a:pPr>
              <a:r>
                <a:rPr lang="el-GR" sz="2200" b="1" dirty="0">
                  <a:solidFill>
                    <a:srgbClr val="002060"/>
                  </a:solidFill>
                </a:rPr>
                <a:t>Στειρότητα</a:t>
              </a:r>
              <a:endParaRPr lang="en-US" sz="22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7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Περίπτωση #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0598" y="731940"/>
            <a:ext cx="858727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Νεαρή γυναίκα, 26 ετών μοντέλο προσέρχεται στο ΤΕΠ αιτιώμενη έντονο αίσθημα αδυναμίας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και μυϊκών κραμπών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259659" y="2132856"/>
            <a:ext cx="8587275" cy="3388444"/>
            <a:chOff x="259658" y="2132856"/>
            <a:chExt cx="8587275" cy="3388444"/>
          </a:xfrm>
        </p:grpSpPr>
        <p:sp>
          <p:nvSpPr>
            <p:cNvPr id="7" name="Ορθογώνιο 6"/>
            <p:cNvSpPr/>
            <p:nvPr/>
          </p:nvSpPr>
          <p:spPr>
            <a:xfrm>
              <a:off x="259658" y="2132856"/>
              <a:ext cx="8587275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Ιστορικό φαρμακευτικής αγωγής: </a:t>
              </a:r>
              <a:r>
                <a:rPr lang="el-GR" sz="2400" b="1" dirty="0">
                  <a:solidFill>
                    <a:srgbClr val="FF0000"/>
                  </a:solidFill>
                </a:rPr>
                <a:t>λευκό </a:t>
              </a:r>
              <a:r>
                <a:rPr lang="el-GR" sz="2400" b="1" dirty="0">
                  <a:solidFill>
                    <a:srgbClr val="002060"/>
                  </a:solidFill>
                </a:rPr>
                <a:t>(περιοδικά βιταμίνες</a:t>
              </a:r>
              <a:r>
                <a:rPr lang="en-US" sz="2400" b="1" dirty="0">
                  <a:solidFill>
                    <a:srgbClr val="002060"/>
                  </a:solidFill>
                </a:rPr>
                <a:t>)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Αρνείται</a:t>
              </a:r>
              <a:r>
                <a:rPr lang="el-GR" sz="2400" b="1" dirty="0">
                  <a:solidFill>
                    <a:srgbClr val="002060"/>
                  </a:solidFill>
                </a:rPr>
                <a:t> την παρουσία εμέτων 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323528" y="3212976"/>
              <a:ext cx="5472608" cy="2308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Εικόνα έντονης αφυδάτωσης 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Α.Π.: </a:t>
              </a:r>
              <a:r>
                <a:rPr lang="en-US" sz="2400" b="1" dirty="0">
                  <a:solidFill>
                    <a:srgbClr val="002060"/>
                  </a:solidFill>
                </a:rPr>
                <a:t>85/50 mmHg , 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</a:rPr>
                <a:t>↓ 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σπαργή δέρματος</a:t>
              </a:r>
            </a:p>
            <a:p>
              <a:pPr algn="ctr"/>
              <a:r>
                <a:rPr lang="el-GR" sz="2400" b="1" dirty="0" err="1">
                  <a:solidFill>
                    <a:srgbClr val="002060"/>
                  </a:solidFill>
                  <a:latin typeface="Calibri"/>
                </a:rPr>
                <a:t>Ταχυαρρυθμία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Αίσθημα αιμωδίας δακτύλων  </a:t>
              </a:r>
              <a:endParaRPr lang="en-US" sz="2400" b="1" dirty="0">
                <a:solidFill>
                  <a:srgbClr val="002060"/>
                </a:solidFill>
                <a:latin typeface="Calibri"/>
              </a:endParaRP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Τρόμος, απάθεια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  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11" y="3068960"/>
            <a:ext cx="2682619" cy="246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44580"/>
              </p:ext>
            </p:extLst>
          </p:nvPr>
        </p:nvGraphicFramePr>
        <p:xfrm>
          <a:off x="230263" y="243147"/>
          <a:ext cx="3549650" cy="4106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Document" r:id="rId3" imgW="6541714" imgH="6123727" progId="Word.Document.8">
                  <p:embed/>
                </p:oleObj>
              </mc:Choice>
              <mc:Fallback>
                <p:oleObj name="Document" r:id="rId3" imgW="6541714" imgH="6123727" progId="Word.Document.8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3" y="243147"/>
                        <a:ext cx="3549650" cy="4106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Ομάδα 1"/>
          <p:cNvGrpSpPr/>
          <p:nvPr/>
        </p:nvGrpSpPr>
        <p:grpSpPr>
          <a:xfrm>
            <a:off x="3590321" y="262619"/>
            <a:ext cx="5449061" cy="1344365"/>
            <a:chOff x="3590320" y="262618"/>
            <a:chExt cx="5449061" cy="13443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320" y="262618"/>
              <a:ext cx="1272281" cy="134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Ομάδα 2"/>
            <p:cNvGrpSpPr/>
            <p:nvPr/>
          </p:nvGrpSpPr>
          <p:grpSpPr>
            <a:xfrm>
              <a:off x="4572000" y="408386"/>
              <a:ext cx="4467381" cy="830997"/>
              <a:chOff x="2809739" y="447055"/>
              <a:chExt cx="4467381" cy="830997"/>
            </a:xfrm>
          </p:grpSpPr>
          <p:cxnSp>
            <p:nvCxnSpPr>
              <p:cNvPr id="4" name="Ευθύγραμμο βέλος σύνδεσης 3"/>
              <p:cNvCxnSpPr/>
              <p:nvPr/>
            </p:nvCxnSpPr>
            <p:spPr>
              <a:xfrm>
                <a:off x="2809739" y="973470"/>
                <a:ext cx="16561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Ορθογώνιο 4"/>
              <p:cNvSpPr/>
              <p:nvPr/>
            </p:nvSpPr>
            <p:spPr>
              <a:xfrm>
                <a:off x="2809739" y="447055"/>
                <a:ext cx="1800200" cy="461665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F0000"/>
                    </a:solidFill>
                  </a:rPr>
                  <a:t>αφυδάτωση</a:t>
                </a:r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4465743" y="447055"/>
                <a:ext cx="2811377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 Υπόταση , </a:t>
                </a:r>
              </a:p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↓ </a:t>
                </a:r>
                <a:r>
                  <a:rPr lang="el-GR" sz="2400" b="1" dirty="0">
                    <a:solidFill>
                      <a:srgbClr val="002060"/>
                    </a:solidFill>
                  </a:rPr>
                  <a:t>σπαργή δέρματος</a:t>
                </a:r>
              </a:p>
            </p:txBody>
          </p:sp>
        </p:grpSp>
      </p:grpSp>
      <p:grpSp>
        <p:nvGrpSpPr>
          <p:cNvPr id="23" name="Ομάδα 22"/>
          <p:cNvGrpSpPr/>
          <p:nvPr/>
        </p:nvGrpSpPr>
        <p:grpSpPr>
          <a:xfrm>
            <a:off x="199971" y="1647753"/>
            <a:ext cx="8438969" cy="4661567"/>
            <a:chOff x="199970" y="1647753"/>
            <a:chExt cx="8438969" cy="4661567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3059832" y="1647753"/>
              <a:ext cx="5579107" cy="4661567"/>
              <a:chOff x="3059832" y="1647753"/>
              <a:chExt cx="5579107" cy="4661567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3059832" y="1647753"/>
                <a:ext cx="5206490" cy="1997271"/>
                <a:chOff x="3059832" y="1647753"/>
                <a:chExt cx="5206490" cy="1997271"/>
              </a:xfrm>
            </p:grpSpPr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12" y="2708920"/>
                  <a:ext cx="4486410" cy="93610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" name="Ευθύγραμμο βέλος σύνδεσης 7"/>
                <p:cNvCxnSpPr/>
                <p:nvPr/>
              </p:nvCxnSpPr>
              <p:spPr>
                <a:xfrm>
                  <a:off x="3059832" y="1844824"/>
                  <a:ext cx="1166628" cy="2160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6" name="Ορθογώνιο 15"/>
                <p:cNvSpPr/>
                <p:nvPr/>
              </p:nvSpPr>
              <p:spPr>
                <a:xfrm>
                  <a:off x="4226460" y="1647753"/>
                  <a:ext cx="3407232" cy="83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l-GR" sz="2400" b="1" dirty="0">
                      <a:solidFill>
                        <a:srgbClr val="FF0000"/>
                      </a:solidFill>
                    </a:rPr>
                    <a:t> Αποκλεισμός </a:t>
                  </a:r>
                  <a:r>
                    <a:rPr lang="el-GR" sz="2400" b="1" dirty="0">
                      <a:solidFill>
                        <a:srgbClr val="002060"/>
                      </a:solidFill>
                    </a:rPr>
                    <a:t>εμέτων, βουλιμίας</a:t>
                  </a:r>
                  <a:endParaRPr lang="en-US" sz="2400" b="1" dirty="0">
                    <a:solidFill>
                      <a:srgbClr val="002060"/>
                    </a:solidFill>
                  </a:endParaRPr>
                </a:p>
              </p:txBody>
            </p:sp>
          </p:grp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3027" y="4365104"/>
                <a:ext cx="2955912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Ευθύγραμμο βέλος σύνδεσης 17"/>
              <p:cNvCxnSpPr>
                <a:endCxn id="3078" idx="1"/>
              </p:cNvCxnSpPr>
              <p:nvPr/>
            </p:nvCxnSpPr>
            <p:spPr>
              <a:xfrm flipH="1">
                <a:off x="5683027" y="5337212"/>
                <a:ext cx="9051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Ορθογώνιο 18"/>
              <p:cNvSpPr/>
              <p:nvPr/>
            </p:nvSpPr>
            <p:spPr>
              <a:xfrm>
                <a:off x="4765695" y="4875547"/>
                <a:ext cx="86273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Cl</a:t>
                </a:r>
                <a:r>
                  <a:rPr lang="en-US" sz="5400" b="1" baseline="30000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</a:t>
                </a:r>
                <a:endParaRPr lang="el-GR" sz="5400" b="1" baseline="300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Ορθογώνιο 20"/>
            <p:cNvSpPr/>
            <p:nvPr/>
          </p:nvSpPr>
          <p:spPr>
            <a:xfrm>
              <a:off x="199970" y="4875547"/>
              <a:ext cx="4532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l-GR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?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= </a:t>
              </a:r>
              <a:r>
                <a:rPr lang="el-GR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ΔΙΟΥΡΗΤΙΚΑ</a:t>
              </a:r>
              <a:endPara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1331640" y="1196752"/>
            <a:ext cx="201622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/>
          <p:cNvSpPr/>
          <p:nvPr/>
        </p:nvSpPr>
        <p:spPr>
          <a:xfrm>
            <a:off x="1321376" y="2924944"/>
            <a:ext cx="10183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/>
          <p:cNvSpPr/>
          <p:nvPr/>
        </p:nvSpPr>
        <p:spPr>
          <a:xfrm>
            <a:off x="1331640" y="2060848"/>
            <a:ext cx="1008112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/>
          <p:cNvSpPr/>
          <p:nvPr/>
        </p:nvSpPr>
        <p:spPr>
          <a:xfrm>
            <a:off x="1331640" y="1628800"/>
            <a:ext cx="201622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/>
          <p:cNvSpPr/>
          <p:nvPr/>
        </p:nvSpPr>
        <p:spPr>
          <a:xfrm>
            <a:off x="1331640" y="3789040"/>
            <a:ext cx="101837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3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4365625"/>
            <a:ext cx="14557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500439"/>
            <a:ext cx="1819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695700"/>
            <a:ext cx="155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3500439"/>
            <a:ext cx="166528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597275"/>
            <a:ext cx="2311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556126"/>
            <a:ext cx="10525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4748213"/>
            <a:ext cx="123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331640" y="2564905"/>
            <a:ext cx="655272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  <a:latin typeface="Calibri" pitchFamily="34" charset="0"/>
                <a:cs typeface="Mongolian Baiti" pitchFamily="66" charset="0"/>
              </a:rPr>
              <a:t>Δεν υπάρχει σύγκρουση συμφερόντων</a:t>
            </a:r>
            <a:endParaRPr lang="el-GR" sz="2800" dirty="0">
              <a:solidFill>
                <a:srgbClr val="FF0000"/>
              </a:solidFill>
              <a:latin typeface="Calibri" pitchFamily="34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" y="2885368"/>
            <a:ext cx="3834199" cy="310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555776" y="5661248"/>
            <a:ext cx="2909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 Υπόταση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611561" y="5938988"/>
            <a:ext cx="2111581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Ομάδα 17"/>
          <p:cNvGrpSpPr/>
          <p:nvPr/>
        </p:nvGrpSpPr>
        <p:grpSpPr>
          <a:xfrm>
            <a:off x="3491880" y="463562"/>
            <a:ext cx="5400600" cy="5504888"/>
            <a:chOff x="3491880" y="463562"/>
            <a:chExt cx="5400600" cy="5504888"/>
          </a:xfrm>
        </p:grpSpPr>
        <p:cxnSp>
          <p:nvCxnSpPr>
            <p:cNvPr id="9" name="Ευθύγραμμο βέλος σύνδεσης 8"/>
            <p:cNvCxnSpPr>
              <a:endCxn id="12" idx="1"/>
            </p:cNvCxnSpPr>
            <p:nvPr/>
          </p:nvCxnSpPr>
          <p:spPr>
            <a:xfrm flipV="1">
              <a:off x="3491880" y="694395"/>
              <a:ext cx="1547370" cy="286333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Ορθογώνιο 11"/>
            <p:cNvSpPr/>
            <p:nvPr/>
          </p:nvSpPr>
          <p:spPr>
            <a:xfrm>
              <a:off x="5039250" y="463562"/>
              <a:ext cx="340723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>
                  <a:solidFill>
                    <a:srgbClr val="FF0000"/>
                  </a:solidFill>
                  <a:latin typeface="Calibri"/>
                </a:rPr>
                <a:t>↓ 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Κ</a:t>
              </a:r>
              <a:r>
                <a:rPr lang="el-GR" sz="2400" b="1" baseline="30000" dirty="0">
                  <a:solidFill>
                    <a:srgbClr val="002060"/>
                  </a:solidFill>
                  <a:latin typeface="Calibri"/>
                </a:rPr>
                <a:t>+</a:t>
              </a:r>
              <a:endParaRPr lang="en-US" sz="24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11" name="Βέλος προς τα κάτω 10"/>
            <p:cNvSpPr/>
            <p:nvPr/>
          </p:nvSpPr>
          <p:spPr>
            <a:xfrm>
              <a:off x="6084168" y="1052736"/>
              <a:ext cx="1008112" cy="54006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5150883" y="1628800"/>
              <a:ext cx="3741597" cy="4339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Καρδιακές αρρυθμίες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Μυϊκή αδυναμία, </a:t>
              </a:r>
              <a:r>
                <a:rPr lang="el-GR" sz="2400" b="1" dirty="0">
                  <a:solidFill>
                    <a:srgbClr val="FF0000"/>
                  </a:solidFill>
                </a:rPr>
                <a:t>κράμπες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FF0000"/>
                  </a:solidFill>
                </a:rPr>
                <a:t>Δύσπνοια</a:t>
              </a:r>
              <a:r>
                <a:rPr lang="el-GR" sz="2400" b="1" dirty="0">
                  <a:solidFill>
                    <a:srgbClr val="002060"/>
                  </a:solidFill>
                </a:rPr>
                <a:t> - αναπνευστική ανεπάρκεια (</a:t>
              </a:r>
              <a:r>
                <a:rPr lang="el-GR" sz="2400" b="1" dirty="0" err="1">
                  <a:solidFill>
                    <a:srgbClr val="002060"/>
                  </a:solidFill>
                </a:rPr>
                <a:t>αναπ</a:t>
              </a:r>
              <a:r>
                <a:rPr lang="el-GR" sz="2400" b="1" dirty="0">
                  <a:solidFill>
                    <a:srgbClr val="002060"/>
                  </a:solidFill>
                </a:rPr>
                <a:t>. μύες) </a:t>
              </a:r>
              <a:r>
                <a:rPr lang="el-GR" sz="2400" b="1" dirty="0">
                  <a:solidFill>
                    <a:srgbClr val="FF0000"/>
                  </a:solidFill>
                </a:rPr>
                <a:t>Παραισθησίες</a:t>
              </a:r>
              <a:r>
                <a:rPr lang="el-GR" sz="2400" b="1" dirty="0">
                  <a:solidFill>
                    <a:srgbClr val="002060"/>
                  </a:solidFill>
                </a:rPr>
                <a:t>, </a:t>
              </a:r>
              <a:r>
                <a:rPr lang="el-GR" sz="2400" b="1" dirty="0" err="1">
                  <a:solidFill>
                    <a:srgbClr val="002060"/>
                  </a:solidFill>
                </a:rPr>
                <a:t>τετανία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Ανορεξία, ναυτία, έμετος Δυσκοιλιότητα Παραλυτικός ειλεός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Πολυουρία , πολυδιψία </a:t>
              </a:r>
              <a:r>
                <a:rPr lang="el-GR" b="1" i="1" dirty="0" smtClean="0">
                  <a:solidFill>
                    <a:srgbClr val="002060"/>
                  </a:solidFill>
                </a:rPr>
                <a:t>(διαταραχή συμπυκνωτικής ικανότητας , άμεσος ερεθισμός κέντρου δίψας) </a:t>
              </a:r>
              <a:endParaRPr lang="el-GR" sz="2400" b="1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37776"/>
              </p:ext>
            </p:extLst>
          </p:nvPr>
        </p:nvGraphicFramePr>
        <p:xfrm>
          <a:off x="230188" y="223839"/>
          <a:ext cx="3549650" cy="2590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Document" r:id="rId4" imgW="6541714" imgH="6123727" progId="Word.Document.8">
                  <p:embed/>
                </p:oleObj>
              </mc:Choice>
              <mc:Fallback>
                <p:oleObj name="Document" r:id="rId4" imgW="6541714" imgH="6123727" progId="Word.Document.8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223839"/>
                        <a:ext cx="3549650" cy="2590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4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79" y="3645024"/>
            <a:ext cx="3752518" cy="303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3446"/>
              </p:ext>
            </p:extLst>
          </p:nvPr>
        </p:nvGraphicFramePr>
        <p:xfrm>
          <a:off x="230188" y="223839"/>
          <a:ext cx="3549650" cy="2590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4" imgW="6541714" imgH="6123727" progId="Word.Document.8">
                  <p:embed/>
                </p:oleObj>
              </mc:Choice>
              <mc:Fallback>
                <p:oleObj name="Document" r:id="rId4" imgW="6541714" imgH="6123727" progId="Word.Document.8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223839"/>
                        <a:ext cx="3549650" cy="2590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Ομάδα 19"/>
          <p:cNvGrpSpPr/>
          <p:nvPr/>
        </p:nvGrpSpPr>
        <p:grpSpPr>
          <a:xfrm>
            <a:off x="4124138" y="188641"/>
            <a:ext cx="4912358" cy="6492560"/>
            <a:chOff x="4124138" y="188640"/>
            <a:chExt cx="4912358" cy="6492560"/>
          </a:xfrm>
        </p:grpSpPr>
        <p:sp>
          <p:nvSpPr>
            <p:cNvPr id="7" name="Αριστερό βέλος 6"/>
            <p:cNvSpPr/>
            <p:nvPr/>
          </p:nvSpPr>
          <p:spPr>
            <a:xfrm>
              <a:off x="8185338" y="5601080"/>
              <a:ext cx="851158" cy="1080120"/>
            </a:xfrm>
            <a:prstGeom prst="lef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4124138" y="188640"/>
              <a:ext cx="4811597" cy="3168352"/>
              <a:chOff x="4124138" y="188640"/>
              <a:chExt cx="4811597" cy="3168352"/>
            </a:xfrm>
          </p:grpSpPr>
          <p:sp>
            <p:nvSpPr>
              <p:cNvPr id="15" name="Ορθογώνιο 14"/>
              <p:cNvSpPr/>
              <p:nvPr/>
            </p:nvSpPr>
            <p:spPr>
              <a:xfrm>
                <a:off x="4788024" y="188640"/>
                <a:ext cx="340723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latin typeface="Calibri"/>
                  </a:rPr>
                  <a:t>↓ </a:t>
                </a:r>
                <a:r>
                  <a:rPr lang="en-US" sz="2400" b="1" dirty="0">
                    <a:solidFill>
                      <a:srgbClr val="002060"/>
                    </a:solidFill>
                    <a:latin typeface="Calibri"/>
                  </a:rPr>
                  <a:t>Mg</a:t>
                </a:r>
                <a:r>
                  <a:rPr lang="el-GR" sz="2400" b="1" baseline="30000" dirty="0">
                    <a:solidFill>
                      <a:srgbClr val="002060"/>
                    </a:solidFill>
                    <a:latin typeface="Calibri"/>
                  </a:rPr>
                  <a:t>+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Calibri"/>
                  </a:rPr>
                  <a:t>+</a:t>
                </a:r>
                <a:endParaRPr lang="en-US" sz="24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Ορθογώνιο 16"/>
              <p:cNvSpPr/>
              <p:nvPr/>
            </p:nvSpPr>
            <p:spPr>
              <a:xfrm>
                <a:off x="4124138" y="1110223"/>
                <a:ext cx="4811597" cy="22467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r>
                  <a:rPr lang="el-GR" sz="2000" b="1" dirty="0" err="1">
                    <a:solidFill>
                      <a:srgbClr val="002060"/>
                    </a:solidFill>
                  </a:rPr>
                  <a:t>Νευρομυϊκές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 εκδηλώσεις </a:t>
                </a:r>
              </a:p>
              <a:p>
                <a:r>
                  <a:rPr lang="el-GR" sz="2000" b="1" dirty="0">
                    <a:solidFill>
                      <a:srgbClr val="002060"/>
                    </a:solidFill>
                  </a:rPr>
                  <a:t>(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τρόμος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,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αδυναμία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, 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απάθεια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, </a:t>
                </a:r>
                <a:r>
                  <a:rPr lang="el-GR" sz="2000" b="1" dirty="0" err="1">
                    <a:solidFill>
                      <a:srgbClr val="002060"/>
                    </a:solidFill>
                  </a:rPr>
                  <a:t>delirium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, κώμα), 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r>
                  <a:rPr lang="el-GR" sz="2000" b="1" dirty="0">
                    <a:solidFill>
                      <a:srgbClr val="002060"/>
                    </a:solidFill>
                  </a:rPr>
                  <a:t>Καρδιαγγειακές εκδηλώσεις (</a:t>
                </a:r>
                <a:r>
                  <a:rPr lang="el-GR" sz="2000" b="1" dirty="0">
                    <a:solidFill>
                      <a:srgbClr val="FF0000"/>
                    </a:solidFill>
                  </a:rPr>
                  <a:t>αρρυθμίες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)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r>
                  <a:rPr lang="el-GR" sz="2000" b="1" dirty="0">
                    <a:solidFill>
                      <a:srgbClr val="002060"/>
                    </a:solidFill>
                  </a:rPr>
                  <a:t>Διαταραχές στο μεταβολισμό του ασβεστίου (υπασβεστιαιμία)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                 </a:t>
                </a:r>
                <a:r>
                  <a:rPr lang="el-GR" sz="2000" b="1" dirty="0">
                    <a:solidFill>
                      <a:srgbClr val="002060"/>
                    </a:solidFill>
                  </a:rPr>
                  <a:t> Επιδείνωση υποκαλιαιμίας</a:t>
                </a:r>
              </a:p>
            </p:txBody>
          </p:sp>
        </p:grpSp>
      </p:grpSp>
      <p:sp>
        <p:nvSpPr>
          <p:cNvPr id="23" name="Έλλειψη 22"/>
          <p:cNvSpPr/>
          <p:nvPr/>
        </p:nvSpPr>
        <p:spPr>
          <a:xfrm>
            <a:off x="1547665" y="1816082"/>
            <a:ext cx="576064" cy="388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grpSp>
        <p:nvGrpSpPr>
          <p:cNvPr id="30" name="Ομάδα 29"/>
          <p:cNvGrpSpPr/>
          <p:nvPr/>
        </p:nvGrpSpPr>
        <p:grpSpPr>
          <a:xfrm>
            <a:off x="227654" y="2331547"/>
            <a:ext cx="4811597" cy="4170000"/>
            <a:chOff x="227653" y="2331546"/>
            <a:chExt cx="4811597" cy="4170000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300672" y="2331546"/>
              <a:ext cx="3407232" cy="1025446"/>
              <a:chOff x="300672" y="2331546"/>
              <a:chExt cx="3407232" cy="1025446"/>
            </a:xfrm>
          </p:grpSpPr>
          <p:sp>
            <p:nvSpPr>
              <p:cNvPr id="19" name="Ορθογώνιο 18"/>
              <p:cNvSpPr/>
              <p:nvPr/>
            </p:nvSpPr>
            <p:spPr>
              <a:xfrm>
                <a:off x="300672" y="2895327"/>
                <a:ext cx="340723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latin typeface="Calibri"/>
                  </a:rPr>
                  <a:t>↓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libri"/>
                  </a:rPr>
                  <a:t>Ca</a:t>
                </a:r>
                <a:r>
                  <a:rPr lang="el-GR" sz="2400" b="1" baseline="30000" dirty="0">
                    <a:solidFill>
                      <a:srgbClr val="002060"/>
                    </a:solidFill>
                    <a:latin typeface="Calibri"/>
                  </a:rPr>
                  <a:t>+</a:t>
                </a:r>
                <a:r>
                  <a:rPr lang="en-US" sz="2400" b="1" baseline="30000" dirty="0">
                    <a:solidFill>
                      <a:srgbClr val="002060"/>
                    </a:solidFill>
                    <a:latin typeface="Calibri"/>
                  </a:rPr>
                  <a:t>+</a:t>
                </a:r>
                <a:endParaRPr lang="en-US" sz="2400" b="1" baseline="30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Έλλειψη 24"/>
              <p:cNvSpPr/>
              <p:nvPr/>
            </p:nvSpPr>
            <p:spPr>
              <a:xfrm>
                <a:off x="1523088" y="2331546"/>
                <a:ext cx="576064" cy="38878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8" name="Ορθογώνιο 27"/>
            <p:cNvSpPr/>
            <p:nvPr/>
          </p:nvSpPr>
          <p:spPr>
            <a:xfrm>
              <a:off x="227653" y="3639224"/>
              <a:ext cx="4811597" cy="2862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002060"/>
                  </a:solidFill>
                </a:rPr>
                <a:t>Ευερεθιστότητα , Τετανία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r>
                <a:rPr lang="el-GR" sz="2000" b="1" dirty="0">
                  <a:solidFill>
                    <a:srgbClr val="002060"/>
                  </a:solidFill>
                </a:rPr>
                <a:t> 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r>
                <a:rPr lang="el-GR" sz="2000" b="1" dirty="0">
                  <a:solidFill>
                    <a:srgbClr val="FF0000"/>
                  </a:solidFill>
                </a:rPr>
                <a:t>Παραισθήσεις </a:t>
              </a:r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l-GR" sz="2000" b="1" dirty="0" err="1">
                  <a:solidFill>
                    <a:srgbClr val="FF0000"/>
                  </a:solidFill>
                </a:rPr>
                <a:t>περιστοματικές</a:t>
              </a:r>
              <a:r>
                <a:rPr lang="el-GR" sz="2000" b="1" dirty="0">
                  <a:solidFill>
                    <a:srgbClr val="FF0000"/>
                  </a:solidFill>
                </a:rPr>
                <a:t>, άκρων</a:t>
              </a:r>
              <a:r>
                <a:rPr lang="en-US" sz="2000" b="1" dirty="0">
                  <a:solidFill>
                    <a:srgbClr val="FF0000"/>
                  </a:solidFill>
                </a:rPr>
                <a:t>)</a:t>
              </a:r>
            </a:p>
            <a:p>
              <a:r>
                <a:rPr lang="el-GR" sz="2000" b="1" dirty="0">
                  <a:solidFill>
                    <a:srgbClr val="FF0000"/>
                  </a:solidFill>
                </a:rPr>
                <a:t>Μυϊκές κράμπες </a:t>
              </a:r>
              <a:r>
                <a:rPr lang="el-GR" sz="2000" b="1" dirty="0">
                  <a:solidFill>
                    <a:srgbClr val="002060"/>
                  </a:solidFill>
                </a:rPr>
                <a:t>, Σπασμοί</a:t>
              </a:r>
            </a:p>
            <a:p>
              <a:r>
                <a:rPr lang="en-US" sz="2000" b="1" dirty="0">
                  <a:solidFill>
                    <a:srgbClr val="002060"/>
                  </a:solidFill>
                </a:rPr>
                <a:t>Trousseau's sign</a:t>
              </a:r>
              <a:r>
                <a:rPr lang="el-GR" sz="2000" b="1" dirty="0">
                  <a:solidFill>
                    <a:srgbClr val="002060"/>
                  </a:solidFill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</a:rPr>
                <a:t>Chvostek's</a:t>
              </a:r>
              <a:r>
                <a:rPr lang="en-US" sz="2000" b="1" dirty="0">
                  <a:solidFill>
                    <a:srgbClr val="002060"/>
                  </a:solidFill>
                </a:rPr>
                <a:t> sign</a:t>
              </a:r>
            </a:p>
            <a:p>
              <a:r>
                <a:rPr lang="el-GR" sz="2000" b="1" dirty="0" err="1">
                  <a:solidFill>
                    <a:srgbClr val="002060"/>
                  </a:solidFill>
                </a:rPr>
                <a:t>Λαρυγγοσπασμος</a:t>
              </a:r>
              <a:r>
                <a:rPr lang="el-GR" sz="2000" b="1" dirty="0">
                  <a:solidFill>
                    <a:srgbClr val="002060"/>
                  </a:solidFill>
                </a:rPr>
                <a:t> , </a:t>
              </a:r>
              <a:r>
                <a:rPr lang="el-GR" sz="2000" b="1" dirty="0" err="1">
                  <a:solidFill>
                    <a:srgbClr val="002060"/>
                  </a:solidFill>
                </a:rPr>
                <a:t>Βροχόσπασμος</a:t>
              </a:r>
              <a:r>
                <a:rPr lang="el-GR" sz="2000" b="1" dirty="0">
                  <a:solidFill>
                    <a:srgbClr val="002060"/>
                  </a:solidFill>
                </a:rPr>
                <a:t>  </a:t>
              </a:r>
              <a:endParaRPr lang="en-US" sz="2000" b="1" dirty="0">
                <a:solidFill>
                  <a:srgbClr val="002060"/>
                </a:solidFill>
              </a:endParaRPr>
            </a:p>
            <a:p>
              <a:r>
                <a:rPr lang="en-US" sz="2000" b="1" dirty="0">
                  <a:solidFill>
                    <a:srgbClr val="002060"/>
                  </a:solidFill>
                </a:rPr>
                <a:t>Prolonged QT interval</a:t>
              </a:r>
            </a:p>
            <a:p>
              <a:r>
                <a:rPr lang="el-GR" sz="2000" b="1" dirty="0">
                  <a:solidFill>
                    <a:srgbClr val="FF0000"/>
                  </a:solidFill>
                </a:rPr>
                <a:t>Υπόταση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r>
                <a:rPr lang="el-GR" sz="2000" b="1" dirty="0">
                  <a:solidFill>
                    <a:srgbClr val="002060"/>
                  </a:solidFill>
                </a:rPr>
                <a:t>Καρδιακή ανεπάρκεια</a:t>
              </a:r>
            </a:p>
            <a:p>
              <a:r>
                <a:rPr lang="el-GR" sz="2000" b="1" dirty="0">
                  <a:solidFill>
                    <a:srgbClr val="FF0000"/>
                  </a:solidFill>
                </a:rPr>
                <a:t>Αρρυθμίες</a:t>
              </a:r>
            </a:p>
          </p:txBody>
        </p:sp>
        <p:sp>
          <p:nvSpPr>
            <p:cNvPr id="29" name="Βέλος προς τα κάτω 28"/>
            <p:cNvSpPr/>
            <p:nvPr/>
          </p:nvSpPr>
          <p:spPr>
            <a:xfrm>
              <a:off x="1633125" y="3356992"/>
              <a:ext cx="932053" cy="330423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1" name="Βέλος προς τα κάτω 30"/>
          <p:cNvSpPr/>
          <p:nvPr/>
        </p:nvSpPr>
        <p:spPr>
          <a:xfrm>
            <a:off x="6236569" y="802705"/>
            <a:ext cx="932053" cy="33042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0" y="214290"/>
            <a:ext cx="9001156" cy="6492560"/>
            <a:chOff x="222895" y="188640"/>
            <a:chExt cx="9001156" cy="6492560"/>
          </a:xfrm>
        </p:grpSpPr>
        <p:sp>
          <p:nvSpPr>
            <p:cNvPr id="2" name="Ορθογώνιο 1"/>
            <p:cNvSpPr/>
            <p:nvPr/>
          </p:nvSpPr>
          <p:spPr>
            <a:xfrm>
              <a:off x="222895" y="188640"/>
              <a:ext cx="9001156" cy="6492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Ορθογώνιο 20"/>
            <p:cNvSpPr/>
            <p:nvPr/>
          </p:nvSpPr>
          <p:spPr>
            <a:xfrm>
              <a:off x="3923928" y="2233607"/>
              <a:ext cx="3407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↓ 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Ca</a:t>
              </a:r>
              <a:r>
                <a:rPr lang="el-GR" sz="2800" b="1" baseline="30000" dirty="0">
                  <a:solidFill>
                    <a:srgbClr val="002060"/>
                  </a:solidFill>
                  <a:latin typeface="Calibri"/>
                </a:rPr>
                <a:t>2</a:t>
              </a:r>
              <a:r>
                <a:rPr lang="en-US" sz="2800" b="1" baseline="30000" dirty="0">
                  <a:solidFill>
                    <a:srgbClr val="002060"/>
                  </a:solidFill>
                  <a:latin typeface="Calibri"/>
                </a:rPr>
                <a:t>+</a:t>
              </a:r>
              <a:endParaRPr lang="en-US" sz="28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469181" y="595038"/>
              <a:ext cx="15894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M.A.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3175472" y="675993"/>
              <a:ext cx="5019784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  <a:latin typeface="Calibri"/>
                </a:rPr>
                <a:t>↑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σύνδεση </a:t>
              </a:r>
              <a:r>
                <a:rPr lang="en-US" sz="2400" b="1" dirty="0">
                  <a:solidFill>
                    <a:srgbClr val="002060"/>
                  </a:solidFill>
                </a:rPr>
                <a:t>Ca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2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με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Alb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FF0000"/>
                  </a:solidFill>
                  <a:latin typeface="Calibri"/>
                </a:rPr>
                <a:t>↓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κινητοποίηση </a:t>
              </a:r>
              <a:r>
                <a:rPr lang="en-US" sz="2400" b="1" dirty="0">
                  <a:solidFill>
                    <a:srgbClr val="002060"/>
                  </a:solidFill>
                </a:rPr>
                <a:t>Ca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2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dirty="0">
                  <a:solidFill>
                    <a:srgbClr val="002060"/>
                  </a:solidFill>
                </a:rPr>
                <a:t> από οστά</a:t>
              </a:r>
            </a:p>
          </p:txBody>
        </p:sp>
        <p:cxnSp>
          <p:nvCxnSpPr>
            <p:cNvPr id="5" name="Ευθύγραμμο βέλος σύνδεσης 4"/>
            <p:cNvCxnSpPr/>
            <p:nvPr/>
          </p:nvCxnSpPr>
          <p:spPr>
            <a:xfrm>
              <a:off x="2004288" y="1133128"/>
              <a:ext cx="10555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Βέλος προς τα κάτω 5"/>
            <p:cNvSpPr/>
            <p:nvPr/>
          </p:nvSpPr>
          <p:spPr>
            <a:xfrm>
              <a:off x="5283978" y="1506990"/>
              <a:ext cx="728182" cy="50348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32080" y="2064273"/>
            <a:ext cx="8184336" cy="4245048"/>
            <a:chOff x="132080" y="2064272"/>
            <a:chExt cx="8184336" cy="4245048"/>
          </a:xfrm>
        </p:grpSpPr>
        <p:sp>
          <p:nvSpPr>
            <p:cNvPr id="22" name="Ορθογώνιο 21"/>
            <p:cNvSpPr/>
            <p:nvPr/>
          </p:nvSpPr>
          <p:spPr>
            <a:xfrm>
              <a:off x="132080" y="2233607"/>
              <a:ext cx="3407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↓ </a:t>
              </a:r>
              <a:r>
                <a:rPr lang="en-US" sz="2800" b="1" dirty="0">
                  <a:solidFill>
                    <a:srgbClr val="002060"/>
                  </a:solidFill>
                  <a:latin typeface="Calibri"/>
                </a:rPr>
                <a:t>Mg</a:t>
              </a:r>
              <a:r>
                <a:rPr lang="el-GR" sz="2800" b="1" baseline="30000" dirty="0">
                  <a:solidFill>
                    <a:srgbClr val="002060"/>
                  </a:solidFill>
                  <a:latin typeface="Calibri"/>
                </a:rPr>
                <a:t>2</a:t>
              </a:r>
              <a:r>
                <a:rPr lang="en-US" sz="2800" b="1" baseline="30000" dirty="0">
                  <a:solidFill>
                    <a:srgbClr val="002060"/>
                  </a:solidFill>
                  <a:latin typeface="Calibri"/>
                </a:rPr>
                <a:t>+</a:t>
              </a:r>
              <a:endParaRPr lang="en-US" sz="2800" b="1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232" y="2924944"/>
              <a:ext cx="4655944" cy="150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110" y="3429000"/>
              <a:ext cx="1573306" cy="837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756745"/>
              <a:ext cx="2371725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Ορθογώνιο 7"/>
            <p:cNvSpPr/>
            <p:nvPr/>
          </p:nvSpPr>
          <p:spPr>
            <a:xfrm>
              <a:off x="3574540" y="206427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2" name="Επεξήγηση με σύννεφο 11"/>
          <p:cNvSpPr/>
          <p:nvPr/>
        </p:nvSpPr>
        <p:spPr>
          <a:xfrm>
            <a:off x="6276489" y="3126160"/>
            <a:ext cx="2659247" cy="1523665"/>
          </a:xfrm>
          <a:prstGeom prst="cloudCallout">
            <a:avLst>
              <a:gd name="adj1" fmla="val -5749"/>
              <a:gd name="adj2" fmla="val 7473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grpSp>
        <p:nvGrpSpPr>
          <p:cNvPr id="27" name="Ομάδα 26"/>
          <p:cNvGrpSpPr/>
          <p:nvPr/>
        </p:nvGrpSpPr>
        <p:grpSpPr>
          <a:xfrm>
            <a:off x="447675" y="4604722"/>
            <a:ext cx="5165196" cy="1472220"/>
            <a:chOff x="447675" y="4604722"/>
            <a:chExt cx="5165196" cy="1472220"/>
          </a:xfrm>
        </p:grpSpPr>
        <p:sp>
          <p:nvSpPr>
            <p:cNvPr id="34" name="Ορθογώνιο 33"/>
            <p:cNvSpPr/>
            <p:nvPr/>
          </p:nvSpPr>
          <p:spPr>
            <a:xfrm>
              <a:off x="506793" y="4604722"/>
              <a:ext cx="5106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Δ/Δ εμέτων </a:t>
              </a:r>
              <a:r>
                <a:rPr lang="el-GR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≠ διουρητικά </a:t>
              </a:r>
              <a:endParaRPr lang="el-G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5" name="Ορθογώνιο 34"/>
            <p:cNvSpPr/>
            <p:nvPr/>
          </p:nvSpPr>
          <p:spPr>
            <a:xfrm>
              <a:off x="447675" y="5533032"/>
              <a:ext cx="246814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↓ </a:t>
              </a:r>
              <a:r>
                <a:rPr lang="en-US" sz="2800" b="1" dirty="0" err="1">
                  <a:solidFill>
                    <a:srgbClr val="002060"/>
                  </a:solidFill>
                  <a:latin typeface="Calibri"/>
                </a:rPr>
                <a:t>Clur</a:t>
              </a:r>
              <a:endParaRPr lang="en-US" sz="2800" b="1" baseline="30000" dirty="0">
                <a:solidFill>
                  <a:srgbClr val="002060"/>
                </a:solidFill>
              </a:endParaRPr>
            </a:p>
          </p:txBody>
        </p:sp>
        <p:sp>
          <p:nvSpPr>
            <p:cNvPr id="37" name="Ορθογώνιο 36"/>
            <p:cNvSpPr/>
            <p:nvPr/>
          </p:nvSpPr>
          <p:spPr>
            <a:xfrm>
              <a:off x="3109266" y="5553722"/>
              <a:ext cx="246814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↑ </a:t>
              </a:r>
              <a:r>
                <a:rPr lang="en-US" sz="2800" b="1" dirty="0" err="1">
                  <a:solidFill>
                    <a:srgbClr val="002060"/>
                  </a:solidFill>
                  <a:latin typeface="Calibri"/>
                </a:rPr>
                <a:t>Clur</a:t>
              </a:r>
              <a:endParaRPr lang="en-US" sz="2800" b="1" baseline="30000" dirty="0">
                <a:solidFill>
                  <a:srgbClr val="002060"/>
                </a:solidFill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>
              <a:off x="1840930" y="5251053"/>
              <a:ext cx="0" cy="3500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Ευθύγραμμο βέλος σύνδεσης 39"/>
            <p:cNvCxnSpPr/>
            <p:nvPr/>
          </p:nvCxnSpPr>
          <p:spPr>
            <a:xfrm>
              <a:off x="4499992" y="5229200"/>
              <a:ext cx="0" cy="3500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70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3"/>
            <a:ext cx="1800199" cy="194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463254" cy="212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ύγραμμο βέλος σύνδεσης 4"/>
          <p:cNvCxnSpPr>
            <a:stCxn id="2050" idx="3"/>
          </p:cNvCxnSpPr>
          <p:nvPr/>
        </p:nvCxnSpPr>
        <p:spPr>
          <a:xfrm>
            <a:off x="2195736" y="1735644"/>
            <a:ext cx="792089" cy="901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2339752" y="328498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339930" y="2735750"/>
            <a:ext cx="176068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↓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ΔΚΟΑ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4283968" y="2336993"/>
            <a:ext cx="4748936" cy="2987167"/>
            <a:chOff x="1775931" y="-31641"/>
            <a:chExt cx="4748936" cy="2987167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981" y="-31641"/>
              <a:ext cx="1659216" cy="134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1775931" y="597949"/>
              <a:ext cx="124943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Ορθογώνιο 13"/>
            <p:cNvSpPr/>
            <p:nvPr/>
          </p:nvSpPr>
          <p:spPr>
            <a:xfrm>
              <a:off x="3293525" y="1373881"/>
              <a:ext cx="1152128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ΕΣΑ’</a:t>
              </a: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4944283" y="1293532"/>
              <a:ext cx="1224136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</a:rPr>
                <a:t>E</a:t>
              </a:r>
              <a:r>
                <a:rPr lang="el-GR" sz="2400" b="1" dirty="0">
                  <a:solidFill>
                    <a:srgbClr val="002060"/>
                  </a:solidFill>
                </a:rPr>
                <a:t>ΣΒ’</a:t>
              </a: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2636433" y="1817306"/>
              <a:ext cx="194421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ym typeface="Symbol" pitchFamily="18" charset="2"/>
                </a:rPr>
                <a:t></a:t>
              </a:r>
              <a:r>
                <a:rPr lang="el-GR" sz="2400" b="1" dirty="0"/>
                <a:t> </a:t>
              </a:r>
              <a:r>
                <a:rPr lang="el-GR" sz="2400" b="1" dirty="0" err="1"/>
                <a:t>επαν</a:t>
              </a:r>
              <a:r>
                <a:rPr lang="el-GR" sz="2400" b="1" dirty="0"/>
                <a:t>. </a:t>
              </a:r>
              <a:r>
                <a:rPr lang="en-US" sz="2400" b="1" dirty="0"/>
                <a:t>Na</a:t>
              </a:r>
              <a:r>
                <a:rPr lang="en-US" sz="2400" b="1" baseline="30000" dirty="0"/>
                <a:t>+</a:t>
              </a:r>
            </a:p>
            <a:p>
              <a:r>
                <a:rPr lang="en-US" sz="2400" b="1" dirty="0">
                  <a:sym typeface="Symbol" pitchFamily="18" charset="2"/>
                </a:rPr>
                <a:t></a:t>
              </a:r>
              <a:r>
                <a:rPr lang="el-GR" sz="2400" b="1" dirty="0"/>
                <a:t> </a:t>
              </a:r>
              <a:r>
                <a:rPr lang="el-GR" sz="2400" b="1" dirty="0" err="1"/>
                <a:t>επαν</a:t>
              </a:r>
              <a:r>
                <a:rPr lang="el-GR" sz="2400" b="1" dirty="0"/>
                <a:t>. </a:t>
              </a:r>
              <a:r>
                <a:rPr lang="en-US" sz="2400" b="1" dirty="0"/>
                <a:t>HCO</a:t>
              </a:r>
              <a:r>
                <a:rPr lang="en-US" sz="2400" b="1" baseline="-25000" dirty="0"/>
                <a:t>3</a:t>
              </a:r>
              <a:r>
                <a:rPr lang="en-US" sz="2400" b="1" baseline="30000" dirty="0"/>
                <a:t>-</a:t>
              </a:r>
              <a:endParaRPr lang="el-GR" sz="2400" b="1" baseline="30000" dirty="0"/>
            </a:p>
          </p:txBody>
        </p:sp>
        <p:cxnSp>
          <p:nvCxnSpPr>
            <p:cNvPr id="17" name="Ευθύγραμμο βέλος σύνδεσης 16"/>
            <p:cNvCxnSpPr>
              <a:endCxn id="14" idx="0"/>
            </p:cNvCxnSpPr>
            <p:nvPr/>
          </p:nvCxnSpPr>
          <p:spPr>
            <a:xfrm>
              <a:off x="3636041" y="1023581"/>
              <a:ext cx="233548" cy="350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Ορθογώνιο 17"/>
            <p:cNvSpPr/>
            <p:nvPr/>
          </p:nvSpPr>
          <p:spPr>
            <a:xfrm>
              <a:off x="4580650" y="1755197"/>
              <a:ext cx="1944217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 err="1">
                  <a:solidFill>
                    <a:srgbClr val="002060"/>
                  </a:solidFill>
                </a:rPr>
                <a:t>επαν</a:t>
              </a:r>
              <a:r>
                <a:rPr lang="el-GR" sz="2400" b="1" dirty="0">
                  <a:solidFill>
                    <a:srgbClr val="002060"/>
                  </a:solidFill>
                </a:rPr>
                <a:t>. </a:t>
              </a:r>
              <a:r>
                <a:rPr lang="en-US" sz="2400" b="1" dirty="0">
                  <a:solidFill>
                    <a:srgbClr val="002060"/>
                  </a:solidFill>
                </a:rPr>
                <a:t>Na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</a:p>
            <a:p>
              <a:pPr>
                <a:buFont typeface="Symbol" pitchFamily="18" charset="2"/>
                <a:buNone/>
              </a:pPr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 </a:t>
              </a:r>
              <a:r>
                <a:rPr lang="el-GR" sz="2400" b="1" dirty="0" err="1">
                  <a:solidFill>
                    <a:srgbClr val="002060"/>
                  </a:solidFill>
                  <a:sym typeface="Symbol" pitchFamily="18" charset="2"/>
                </a:rPr>
                <a:t>επαν</a:t>
              </a:r>
              <a:r>
                <a:rPr lang="el-GR" sz="2400" b="1" dirty="0">
                  <a:solidFill>
                    <a:srgbClr val="002060"/>
                  </a:solidFill>
                  <a:sym typeface="Symbol" pitchFamily="18" charset="2"/>
                </a:rPr>
                <a:t>. </a:t>
              </a:r>
              <a:r>
                <a:rPr lang="en-US" sz="2400" b="1" dirty="0">
                  <a:solidFill>
                    <a:srgbClr val="002060"/>
                  </a:solidFill>
                </a:rPr>
                <a:t>HCO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-</a:t>
              </a:r>
              <a:endParaRPr lang="el-GR" sz="2400" b="1" baseline="30000" dirty="0">
                <a:solidFill>
                  <a:srgbClr val="002060"/>
                </a:solidFill>
              </a:endParaRPr>
            </a:p>
            <a:p>
              <a:pPr>
                <a:buFont typeface="Symbol" pitchFamily="18" charset="2"/>
                <a:buNone/>
              </a:pPr>
              <a:r>
                <a:rPr lang="en-US" sz="2400" b="1" dirty="0">
                  <a:solidFill>
                    <a:srgbClr val="002060"/>
                  </a:solidFill>
                  <a:sym typeface="Symbol" pitchFamily="18" charset="2"/>
                </a:rPr>
                <a:t></a:t>
              </a:r>
              <a:r>
                <a:rPr lang="el-GR" sz="2400" b="1" dirty="0">
                  <a:solidFill>
                    <a:srgbClr val="002060"/>
                  </a:solidFill>
                  <a:sym typeface="Symbol" pitchFamily="18" charset="2"/>
                </a:rPr>
                <a:t> </a:t>
              </a:r>
              <a:r>
                <a:rPr lang="el-GR" sz="2400" b="1" dirty="0">
                  <a:solidFill>
                    <a:srgbClr val="FF0000"/>
                  </a:solidFill>
                  <a:sym typeface="Symbol" pitchFamily="18" charset="2"/>
                </a:rPr>
                <a:t>αποβ. </a:t>
              </a:r>
              <a:r>
                <a:rPr lang="el-GR" sz="2400" b="1" dirty="0">
                  <a:solidFill>
                    <a:srgbClr val="002060"/>
                  </a:solidFill>
                </a:rPr>
                <a:t>Κ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dirty="0">
                  <a:solidFill>
                    <a:srgbClr val="002060"/>
                  </a:solidFill>
                </a:rPr>
                <a:t>  </a:t>
              </a:r>
            </a:p>
          </p:txBody>
        </p:sp>
        <p:cxnSp>
          <p:nvCxnSpPr>
            <p:cNvPr id="19" name="Ευθύγραμμο βέλος σύνδεσης 18"/>
            <p:cNvCxnSpPr/>
            <p:nvPr/>
          </p:nvCxnSpPr>
          <p:spPr>
            <a:xfrm>
              <a:off x="4705621" y="1023581"/>
              <a:ext cx="790573" cy="29363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Ορθογώνιο 19"/>
            <p:cNvSpPr/>
            <p:nvPr/>
          </p:nvSpPr>
          <p:spPr>
            <a:xfrm>
              <a:off x="4814984" y="772335"/>
              <a:ext cx="705363" cy="46166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ALD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134386" y="548680"/>
            <a:ext cx="4538692" cy="2843534"/>
            <a:chOff x="4134386" y="548680"/>
            <a:chExt cx="4538692" cy="2843534"/>
          </a:xfrm>
        </p:grpSpPr>
        <p:sp>
          <p:nvSpPr>
            <p:cNvPr id="21" name="Ορθογώνιο 20"/>
            <p:cNvSpPr/>
            <p:nvPr/>
          </p:nvSpPr>
          <p:spPr>
            <a:xfrm>
              <a:off x="4134386" y="2561217"/>
              <a:ext cx="170739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</a:p>
            <a:p>
              <a:pPr algn="ctr"/>
              <a:r>
                <a:rPr lang="el-GR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</a:rPr>
                <a:t>Διουρητικά </a:t>
              </a:r>
              <a:endParaRPr lang="el-G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3" name="Ευθύγραμμο βέλος σύνδεσης 2"/>
            <p:cNvCxnSpPr/>
            <p:nvPr/>
          </p:nvCxnSpPr>
          <p:spPr>
            <a:xfrm flipV="1">
              <a:off x="6818661" y="1440593"/>
              <a:ext cx="777146" cy="8963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Ορθογώνιο 21"/>
            <p:cNvSpPr/>
            <p:nvPr/>
          </p:nvSpPr>
          <p:spPr>
            <a:xfrm>
              <a:off x="7448512" y="548680"/>
              <a:ext cx="122456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M.A.</a:t>
              </a:r>
              <a:endParaRPr lang="el-G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1847272" y="2660"/>
            <a:ext cx="4185692" cy="6225134"/>
            <a:chOff x="1847272" y="2660"/>
            <a:chExt cx="4185692" cy="622513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404" y="2660"/>
              <a:ext cx="2248560" cy="257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Δεξιό βέλος 7"/>
            <p:cNvSpPr/>
            <p:nvPr/>
          </p:nvSpPr>
          <p:spPr>
            <a:xfrm>
              <a:off x="2591779" y="548680"/>
              <a:ext cx="1044117" cy="74119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177" y="4123830"/>
              <a:ext cx="2321615" cy="2103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Δεξιό βέλος 27"/>
            <p:cNvSpPr/>
            <p:nvPr/>
          </p:nvSpPr>
          <p:spPr>
            <a:xfrm>
              <a:off x="1847272" y="5169436"/>
              <a:ext cx="1044117" cy="74119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6563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Περίπτωση #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60598" y="731939"/>
            <a:ext cx="8587275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Βρέφος ηλικίας</a:t>
            </a:r>
            <a:r>
              <a:rPr lang="en-US" sz="2400" b="1" dirty="0">
                <a:solidFill>
                  <a:srgbClr val="002060"/>
                </a:solidFill>
              </a:rPr>
              <a:t> 14</a:t>
            </a:r>
            <a:r>
              <a:rPr lang="el-GR" sz="2400" b="1" dirty="0">
                <a:solidFill>
                  <a:srgbClr val="002060"/>
                </a:solidFill>
              </a:rPr>
              <a:t> εβδομάδων διακομίσθηκε ληθαργικό με πολυουρία και αφυδάτωση. Δεν αναφέρεται ιστορικό διαρροϊκών  κενώσεων ή εμέτων. Πρόσφατη νοσηλεία για αφυδάτωση άγνωστης </a:t>
            </a:r>
            <a:r>
              <a:rPr lang="el-GR" sz="2400" b="1" dirty="0" smtClean="0">
                <a:solidFill>
                  <a:srgbClr val="002060"/>
                </a:solidFill>
              </a:rPr>
              <a:t>αιτιολογίας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1"/>
            <a:ext cx="2118532" cy="141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Ομάδα 10"/>
          <p:cNvGrpSpPr/>
          <p:nvPr/>
        </p:nvGrpSpPr>
        <p:grpSpPr>
          <a:xfrm>
            <a:off x="395537" y="2924944"/>
            <a:ext cx="6048672" cy="2952328"/>
            <a:chOff x="395536" y="3645024"/>
            <a:chExt cx="6048672" cy="2952328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645024"/>
              <a:ext cx="6048672" cy="2952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Έλλειψη 9"/>
            <p:cNvSpPr/>
            <p:nvPr/>
          </p:nvSpPr>
          <p:spPr>
            <a:xfrm>
              <a:off x="5292080" y="4437112"/>
              <a:ext cx="792088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5292080" y="5517232"/>
              <a:ext cx="792088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6004900" y="6453336"/>
            <a:ext cx="3035653" cy="3436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r"/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Alkhateeb</a:t>
            </a:r>
            <a:r>
              <a:rPr lang="el-GR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et al</a:t>
            </a:r>
            <a:r>
              <a:rPr lang="el-GR" sz="1600" b="1" i="1" dirty="0">
                <a:solidFill>
                  <a:srgbClr val="C00000"/>
                </a:solidFill>
              </a:rPr>
              <a:t>,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nl-NL" sz="1600" b="1" i="1" dirty="0">
                <a:solidFill>
                  <a:srgbClr val="C00000"/>
                </a:solidFill>
              </a:rPr>
              <a:t>EMHJ  2012</a:t>
            </a:r>
            <a:r>
              <a:rPr lang="el-GR" sz="1600" b="1" i="1" dirty="0">
                <a:solidFill>
                  <a:srgbClr val="C00000"/>
                </a:solidFill>
              </a:rPr>
              <a:t>;</a:t>
            </a:r>
            <a:r>
              <a:rPr lang="nl-NL" sz="1600" b="1" i="1" dirty="0">
                <a:solidFill>
                  <a:srgbClr val="C00000"/>
                </a:solidFill>
              </a:rPr>
              <a:t> 18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71" y="293440"/>
            <a:ext cx="4092242" cy="29523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179512" y="800108"/>
            <a:ext cx="381642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 err="1">
                <a:solidFill>
                  <a:srgbClr val="FF0000"/>
                </a:solidFill>
              </a:rPr>
              <a:t>Υποκαλιαιμική</a:t>
            </a:r>
            <a:endParaRPr lang="el-GR" sz="2400" b="1" dirty="0">
              <a:solidFill>
                <a:srgbClr val="FF0000"/>
              </a:solidFill>
            </a:endParaRP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μεταβολική αλκάλωση,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</a:rPr>
              <a:t>αυξημένη αποβολή CI</a:t>
            </a:r>
            <a:r>
              <a:rPr lang="el-GR" sz="2400" b="1" baseline="30000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 από τα ούρα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&amp; </a:t>
            </a:r>
            <a:r>
              <a:rPr lang="el-GR" sz="2400" b="1" dirty="0" err="1">
                <a:solidFill>
                  <a:srgbClr val="002060"/>
                </a:solidFill>
              </a:rPr>
              <a:t>υπερασβεστιουρία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95732" y="3356993"/>
            <a:ext cx="4443154" cy="64633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b="1" i="1" dirty="0">
                <a:solidFill>
                  <a:srgbClr val="002060"/>
                </a:solidFill>
              </a:rPr>
              <a:t>συμπτώματα παρόμοια </a:t>
            </a:r>
            <a:r>
              <a:rPr lang="el-GR" b="1" i="1" dirty="0" smtClean="0">
                <a:solidFill>
                  <a:srgbClr val="002060"/>
                </a:solidFill>
              </a:rPr>
              <a:t>με</a:t>
            </a:r>
          </a:p>
          <a:p>
            <a:pPr algn="ctr"/>
            <a:r>
              <a:rPr lang="el-GR" b="1" i="1" dirty="0" smtClean="0">
                <a:solidFill>
                  <a:srgbClr val="002060"/>
                </a:solidFill>
              </a:rPr>
              <a:t>κατάχρηση </a:t>
            </a:r>
            <a:r>
              <a:rPr lang="el-GR" b="1" i="1" dirty="0">
                <a:solidFill>
                  <a:srgbClr val="002060"/>
                </a:solidFill>
              </a:rPr>
              <a:t>διουρητικών της αγκύλης 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3779912" y="176960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Ομάδα 13"/>
          <p:cNvGrpSpPr/>
          <p:nvPr/>
        </p:nvGrpSpPr>
        <p:grpSpPr>
          <a:xfrm>
            <a:off x="179512" y="3105835"/>
            <a:ext cx="5400600" cy="3556178"/>
            <a:chOff x="179512" y="3105835"/>
            <a:chExt cx="5400600" cy="3556178"/>
          </a:xfrm>
        </p:grpSpPr>
        <p:sp>
          <p:nvSpPr>
            <p:cNvPr id="12" name="Βέλος προς τα κάτω 11"/>
            <p:cNvSpPr/>
            <p:nvPr/>
          </p:nvSpPr>
          <p:spPr>
            <a:xfrm>
              <a:off x="1835696" y="3105835"/>
              <a:ext cx="792088" cy="683205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179512" y="3984357"/>
              <a:ext cx="54006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Τα πρώτα 2 </a:t>
              </a:r>
              <a:r>
                <a:rPr lang="en-US" sz="2400" b="1" dirty="0">
                  <a:solidFill>
                    <a:srgbClr val="002060"/>
                  </a:solidFill>
                </a:rPr>
                <a:t>-</a:t>
              </a:r>
              <a:r>
                <a:rPr lang="el-GR" sz="2400" b="1" dirty="0">
                  <a:solidFill>
                    <a:srgbClr val="002060"/>
                  </a:solidFill>
                </a:rPr>
                <a:t> 5 χρόνια με </a:t>
              </a:r>
              <a:r>
                <a:rPr lang="en-US" sz="2400" b="1" dirty="0">
                  <a:solidFill>
                    <a:srgbClr val="002060"/>
                  </a:solidFill>
                </a:rPr>
                <a:t>….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Εμέτους  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Πολυουρία</a:t>
              </a:r>
              <a:r>
                <a:rPr lang="el-GR" sz="2400" b="1" dirty="0">
                  <a:solidFill>
                    <a:srgbClr val="0070C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Επανειλημμένα επεισόδια αφυδάτωσης</a:t>
              </a: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ΑΠ : φυσιολογική/χαμηλή 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Αίσθημα κακουχίας 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Σπασμούς πέλματος και άκρας χειρός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5292080" y="4149080"/>
            <a:ext cx="3851920" cy="1908746"/>
            <a:chOff x="5292080" y="4149080"/>
            <a:chExt cx="3851920" cy="1908746"/>
          </a:xfrm>
        </p:grpSpPr>
        <p:sp>
          <p:nvSpPr>
            <p:cNvPr id="17" name="Ορθογώνιο 16"/>
            <p:cNvSpPr/>
            <p:nvPr/>
          </p:nvSpPr>
          <p:spPr>
            <a:xfrm>
              <a:off x="5292080" y="4149080"/>
              <a:ext cx="385192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Δ/Δ </a:t>
              </a:r>
              <a:r>
                <a:rPr lang="el-GR" sz="28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Πρωτοπ</a:t>
              </a:r>
              <a:r>
                <a:rPr lang="el-GR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</a:t>
              </a:r>
            </a:p>
            <a:p>
              <a:pPr algn="ctr"/>
              <a:r>
                <a:rPr lang="el-GR" sz="28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Υπεραλδοστερονισμό</a:t>
              </a:r>
              <a:endParaRPr lang="el-G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5983969" y="5534606"/>
              <a:ext cx="246814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FF0000"/>
                  </a:solidFill>
                </a:rPr>
                <a:t> </a:t>
              </a:r>
              <a:r>
                <a:rPr lang="el-GR" sz="2800" b="1" dirty="0">
                  <a:solidFill>
                    <a:srgbClr val="FF0000"/>
                  </a:solidFill>
                  <a:latin typeface="Calibri"/>
                </a:rPr>
                <a:t>↑ </a:t>
              </a:r>
              <a:r>
                <a:rPr lang="el-GR" sz="2800" b="1" dirty="0">
                  <a:solidFill>
                    <a:srgbClr val="002060"/>
                  </a:solidFill>
                  <a:latin typeface="Calibri"/>
                </a:rPr>
                <a:t>ΑΠ</a:t>
              </a:r>
              <a:endParaRPr lang="en-US" sz="2800" b="1" baseline="30000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Ευθύγραμμο βέλος σύνδεσης 15"/>
            <p:cNvCxnSpPr>
              <a:stCxn id="18" idx="0"/>
              <a:endCxn id="17" idx="2"/>
            </p:cNvCxnSpPr>
            <p:nvPr/>
          </p:nvCxnSpPr>
          <p:spPr>
            <a:xfrm flipV="1">
              <a:off x="7218040" y="5103187"/>
              <a:ext cx="0" cy="4314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3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6" y="1844825"/>
            <a:ext cx="3276600" cy="43479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251384" y="731735"/>
            <a:ext cx="381642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δ/δ </a:t>
            </a:r>
            <a:r>
              <a:rPr lang="el-GR" sz="2400" b="1" dirty="0">
                <a:solidFill>
                  <a:srgbClr val="002060"/>
                </a:solidFill>
              </a:rPr>
              <a:t>Σύνδρομο </a:t>
            </a:r>
            <a:r>
              <a:rPr lang="en-US" sz="2400" b="1" dirty="0" err="1">
                <a:solidFill>
                  <a:srgbClr val="FF0000"/>
                </a:solidFill>
              </a:rPr>
              <a:t>Gitelman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(</a:t>
            </a:r>
            <a:r>
              <a:rPr lang="el-GR" sz="2400" b="1" dirty="0" err="1">
                <a:solidFill>
                  <a:srgbClr val="002060"/>
                </a:solidFill>
              </a:rPr>
              <a:t>θειαζίδες</a:t>
            </a:r>
            <a:r>
              <a:rPr lang="el-GR" sz="2400" b="1" dirty="0">
                <a:solidFill>
                  <a:srgbClr val="002060"/>
                </a:solidFill>
              </a:rPr>
              <a:t>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067808" y="2564904"/>
            <a:ext cx="4968688" cy="304698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Αργότερα στην ηλικία (εφηβεία) </a:t>
            </a:r>
            <a:endParaRPr lang="en-US" sz="2400" b="1" dirty="0">
              <a:solidFill>
                <a:srgbClr val="00206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Συνυπάρχουν </a:t>
            </a:r>
            <a:r>
              <a:rPr lang="el-GR" sz="2400" b="1" dirty="0">
                <a:solidFill>
                  <a:srgbClr val="FF0000"/>
                </a:solidFill>
              </a:rPr>
              <a:t>υπομαγνησιαιμία και </a:t>
            </a:r>
            <a:r>
              <a:rPr lang="el-GR" sz="2400" b="1" dirty="0" err="1">
                <a:solidFill>
                  <a:srgbClr val="FF0000"/>
                </a:solidFill>
              </a:rPr>
              <a:t>υπασβεστιουρία</a:t>
            </a:r>
            <a:endParaRPr lang="el-GR" sz="2400" b="1" dirty="0">
              <a:solidFill>
                <a:srgbClr val="FF0000"/>
              </a:solidFill>
            </a:endParaRPr>
          </a:p>
          <a:p>
            <a:pPr marL="342865" indent="-342865"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Συμπτώματα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↓ </a:t>
            </a:r>
            <a:r>
              <a:rPr lang="el-GR" sz="2400" b="1" dirty="0">
                <a:solidFill>
                  <a:srgbClr val="002060"/>
                </a:solidFill>
                <a:latin typeface="Calibri"/>
              </a:rPr>
              <a:t>Κ</a:t>
            </a:r>
            <a:r>
              <a:rPr lang="el-GR" sz="2400" b="1" baseline="30000" dirty="0">
                <a:solidFill>
                  <a:srgbClr val="002060"/>
                </a:solidFill>
                <a:latin typeface="Calibri"/>
              </a:rPr>
              <a:t>+</a:t>
            </a:r>
            <a:r>
              <a:rPr lang="el-GR" sz="2400" b="1" dirty="0">
                <a:solidFill>
                  <a:srgbClr val="002060"/>
                </a:solidFill>
                <a:latin typeface="Calibri"/>
              </a:rPr>
              <a:t> &amp; </a:t>
            </a:r>
            <a:r>
              <a:rPr lang="el-GR" sz="2400" b="1" dirty="0">
                <a:solidFill>
                  <a:srgbClr val="FF0000"/>
                </a:solidFill>
                <a:latin typeface="Calibri"/>
              </a:rPr>
              <a:t>↓</a:t>
            </a:r>
            <a:r>
              <a:rPr lang="en-US" sz="2400" b="1" dirty="0">
                <a:solidFill>
                  <a:srgbClr val="002060"/>
                </a:solidFill>
                <a:latin typeface="Calibri"/>
              </a:rPr>
              <a:t>Mg</a:t>
            </a:r>
            <a:r>
              <a:rPr lang="en-US" sz="2400" b="1" baseline="30000" dirty="0">
                <a:solidFill>
                  <a:srgbClr val="002060"/>
                </a:solidFill>
                <a:latin typeface="Calibri"/>
              </a:rPr>
              <a:t>++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    (</a:t>
            </a:r>
            <a:r>
              <a:rPr lang="el-GR" sz="2400" b="1" dirty="0">
                <a:solidFill>
                  <a:srgbClr val="002060"/>
                </a:solidFill>
              </a:rPr>
              <a:t>μυϊκή αδυναμία, μυϊκές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κράμπες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     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 Η </a:t>
            </a:r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l-GR" sz="2400" b="1" dirty="0">
                <a:solidFill>
                  <a:srgbClr val="002060"/>
                </a:solidFill>
              </a:rPr>
              <a:t>Π στα κατώτερα φυσιολογικά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</a:rPr>
              <a:t>Στα ούρα δεν ανιχνεύονται  </a:t>
            </a:r>
            <a:r>
              <a:rPr lang="el-GR" sz="2400" b="1" dirty="0" err="1">
                <a:solidFill>
                  <a:srgbClr val="002060"/>
                </a:solidFill>
              </a:rPr>
              <a:t>θειαζίδες</a:t>
            </a:r>
            <a:r>
              <a:rPr lang="el-GR" sz="24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788024" y="547068"/>
            <a:ext cx="381642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 err="1">
                <a:solidFill>
                  <a:srgbClr val="002060"/>
                </a:solidFill>
              </a:rPr>
              <a:t>Υποκαλιαιμική</a:t>
            </a:r>
            <a:endParaRPr lang="el-GR" sz="2400" b="1" dirty="0">
              <a:solidFill>
                <a:srgbClr val="002060"/>
              </a:solidFill>
            </a:endParaRP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μεταβολική αλκάλωση, </a:t>
            </a:r>
          </a:p>
          <a:p>
            <a:pPr algn="ctr"/>
            <a:r>
              <a:rPr lang="el-GR" sz="2400" b="1" dirty="0">
                <a:solidFill>
                  <a:srgbClr val="002060"/>
                </a:solidFill>
              </a:rPr>
              <a:t>αυξημένη αποβολή CI</a:t>
            </a:r>
            <a:r>
              <a:rPr lang="el-GR" sz="2400" b="1" baseline="30000" dirty="0">
                <a:solidFill>
                  <a:srgbClr val="002060"/>
                </a:solidFill>
              </a:rPr>
              <a:t>-</a:t>
            </a: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211960" y="11472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Βέλος προς τα κάτω 7"/>
          <p:cNvSpPr/>
          <p:nvPr/>
        </p:nvSpPr>
        <p:spPr>
          <a:xfrm>
            <a:off x="6156176" y="1916832"/>
            <a:ext cx="936104" cy="52947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272304" y="570653"/>
            <a:ext cx="8568952" cy="5760640"/>
            <a:chOff x="323528" y="476672"/>
            <a:chExt cx="8568952" cy="5760640"/>
          </a:xfrm>
        </p:grpSpPr>
        <p:sp>
          <p:nvSpPr>
            <p:cNvPr id="12" name="Ορθογώνιο 4"/>
            <p:cNvSpPr>
              <a:spLocks noChangeArrowheads="1"/>
            </p:cNvSpPr>
            <p:nvPr/>
          </p:nvSpPr>
          <p:spPr bwMode="auto">
            <a:xfrm>
              <a:off x="323528" y="476672"/>
              <a:ext cx="8568952" cy="5760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noAutofit/>
            </a:bodyPr>
            <a:lstStyle/>
            <a:p>
              <a:pPr marL="176195" indent="-176195" algn="ctr" defTabSz="298419">
                <a:lnSpc>
                  <a:spcPct val="150000"/>
                </a:lnSpc>
              </a:pPr>
              <a:r>
                <a:rPr lang="el-GR" sz="2500" b="1" dirty="0">
                  <a:solidFill>
                    <a:srgbClr val="FF0000"/>
                  </a:solidFill>
                  <a:cs typeface="Arial" pitchFamily="34" charset="0"/>
                </a:rPr>
                <a:t>Διαφορική διάγνωση σ. </a:t>
              </a:r>
              <a:r>
                <a:rPr lang="en-US" sz="2500" b="1" dirty="0">
                  <a:solidFill>
                    <a:srgbClr val="FF0000"/>
                  </a:solidFill>
                  <a:cs typeface="Arial" pitchFamily="34" charset="0"/>
                </a:rPr>
                <a:t>Bartter </a:t>
              </a:r>
              <a:r>
                <a:rPr lang="el-GR" sz="2500" b="1" dirty="0">
                  <a:solidFill>
                    <a:srgbClr val="FF0000"/>
                  </a:solidFill>
                  <a:cs typeface="Arial" pitchFamily="34" charset="0"/>
                </a:rPr>
                <a:t>και σ. </a:t>
              </a:r>
              <a:r>
                <a:rPr lang="en-US" sz="2500" b="1" dirty="0" err="1">
                  <a:solidFill>
                    <a:srgbClr val="FF0000"/>
                  </a:solidFill>
                  <a:cs typeface="Arial" pitchFamily="34" charset="0"/>
                </a:rPr>
                <a:t>Gitelman</a:t>
              </a:r>
              <a:r>
                <a:rPr lang="en-US" sz="2500" b="1" dirty="0">
                  <a:solidFill>
                    <a:srgbClr val="FF0000"/>
                  </a:solidFill>
                  <a:cs typeface="Arial" pitchFamily="34" charset="0"/>
                </a:rPr>
                <a:t> </a:t>
              </a:r>
              <a:r>
                <a:rPr lang="el-GR" sz="2500" b="1" dirty="0">
                  <a:solidFill>
                    <a:srgbClr val="FF0000"/>
                  </a:solidFill>
                  <a:cs typeface="Arial" pitchFamily="34" charset="0"/>
                </a:rPr>
                <a:t>από την πρόσφατη λήψη διουρητικών:</a:t>
              </a:r>
            </a:p>
            <a:p>
              <a:pPr marL="522234" lvl="1" indent="12698" defTabSz="298419">
                <a:lnSpc>
                  <a:spcPct val="200000"/>
                </a:lnSpc>
              </a:pPr>
              <a:endParaRPr lang="el-GR" sz="2200" b="1" dirty="0">
                <a:solidFill>
                  <a:srgbClr val="0070C0"/>
                </a:solidFill>
                <a:cs typeface="Arial" pitchFamily="34" charset="0"/>
              </a:endParaRPr>
            </a:p>
            <a:p>
              <a:pPr marL="522234" lvl="1" indent="12698" algn="ctr" defTabSz="298419">
                <a:lnSpc>
                  <a:spcPct val="200000"/>
                </a:lnSpc>
              </a:pPr>
              <a:r>
                <a:rPr lang="el-GR" sz="2200" b="1" dirty="0">
                  <a:solidFill>
                    <a:srgbClr val="002060"/>
                  </a:solidFill>
                  <a:cs typeface="Arial" pitchFamily="34" charset="0"/>
                </a:rPr>
                <a:t>Σταθερότητα των ευρημάτων σε επαναλαμβανόμενα δείγματα, σε τυχαίες χρονικές στιγμές</a:t>
              </a:r>
            </a:p>
            <a:p>
              <a:pPr marL="522234" lvl="1" indent="12698" algn="ctr" defTabSz="298419">
                <a:lnSpc>
                  <a:spcPct val="200000"/>
                </a:lnSpc>
              </a:pPr>
              <a:r>
                <a:rPr lang="el-GR" sz="2200" b="1" dirty="0">
                  <a:solidFill>
                    <a:srgbClr val="002060"/>
                  </a:solidFill>
                  <a:cs typeface="Arial" pitchFamily="34" charset="0"/>
                </a:rPr>
                <a:t> (σε περίπτωση λήψης διουρητικών τα ευρήματα από τα ούρα μεταβάλλονται ανάλογα </a:t>
              </a:r>
            </a:p>
            <a:p>
              <a:pPr marL="522234" lvl="1" indent="12698" algn="ctr" defTabSz="298419">
                <a:lnSpc>
                  <a:spcPct val="200000"/>
                </a:lnSpc>
              </a:pPr>
              <a:r>
                <a:rPr lang="el-GR" sz="2200" b="1" dirty="0">
                  <a:solidFill>
                    <a:srgbClr val="002060"/>
                  </a:solidFill>
                  <a:cs typeface="Arial" pitchFamily="34" charset="0"/>
                </a:rPr>
                <a:t>με τη χρονική απόσταση από τη λήψη τους)</a:t>
              </a:r>
            </a:p>
          </p:txBody>
        </p:sp>
        <p:sp>
          <p:nvSpPr>
            <p:cNvPr id="2" name="Βέλος προς τα κάτω 1"/>
            <p:cNvSpPr/>
            <p:nvPr/>
          </p:nvSpPr>
          <p:spPr>
            <a:xfrm>
              <a:off x="4211960" y="1628800"/>
              <a:ext cx="1152128" cy="81750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1288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Περίπτωση # 4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35703" y="687468"/>
            <a:ext cx="858727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Ασθενής 73 ετών προσέρχεται στο ΤΕΠ με έντονη </a:t>
            </a:r>
            <a:r>
              <a:rPr lang="el-GR" sz="2400" b="1" dirty="0" smtClean="0">
                <a:solidFill>
                  <a:srgbClr val="002060"/>
                </a:solidFill>
              </a:rPr>
              <a:t>μυϊκή </a:t>
            </a:r>
            <a:r>
              <a:rPr lang="el-GR" sz="2400" b="1" dirty="0">
                <a:solidFill>
                  <a:srgbClr val="002060"/>
                </a:solidFill>
              </a:rPr>
              <a:t>αδυναμία σε όλα τα άκρα, έντονο μετεωρισμό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83545"/>
            <a:ext cx="1670483" cy="238488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60598" y="1844825"/>
            <a:ext cx="8587275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Ατομικό </a:t>
            </a:r>
            <a:r>
              <a:rPr lang="el-GR" sz="2400" b="1" dirty="0" smtClean="0">
                <a:solidFill>
                  <a:srgbClr val="002060"/>
                </a:solidFill>
              </a:rPr>
              <a:t>αναμνηστικό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Υπέρταση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από 10ετίας </a:t>
            </a:r>
          </a:p>
          <a:p>
            <a:r>
              <a:rPr lang="el-GR" sz="2400" b="1" dirty="0" smtClean="0">
                <a:solidFill>
                  <a:srgbClr val="002060"/>
                </a:solidFill>
              </a:rPr>
              <a:t>                                           υπό </a:t>
            </a:r>
            <a:r>
              <a:rPr lang="en-US" sz="2400" b="1" dirty="0">
                <a:solidFill>
                  <a:srgbClr val="002060"/>
                </a:solidFill>
              </a:rPr>
              <a:t>10 mg </a:t>
            </a:r>
            <a:r>
              <a:rPr lang="el-GR" sz="2400" b="1" dirty="0" err="1">
                <a:solidFill>
                  <a:srgbClr val="002060"/>
                </a:solidFill>
              </a:rPr>
              <a:t>αμλοδιπίνη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l-GR" sz="2400" b="1" dirty="0">
                <a:solidFill>
                  <a:srgbClr val="002060"/>
                </a:solidFill>
              </a:rPr>
              <a:t> 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833288" y="6453336"/>
            <a:ext cx="3867958" cy="3436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US" sz="1600" b="1" i="1" dirty="0" err="1">
                <a:solidFill>
                  <a:srgbClr val="C00000"/>
                </a:solidFill>
              </a:rPr>
              <a:t>Kotsaftis</a:t>
            </a:r>
            <a:r>
              <a:rPr lang="el-GR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et al</a:t>
            </a:r>
            <a:r>
              <a:rPr lang="el-GR" sz="1600" b="1" i="1" dirty="0">
                <a:solidFill>
                  <a:srgbClr val="C00000"/>
                </a:solidFill>
              </a:rPr>
              <a:t>,</a:t>
            </a:r>
            <a:r>
              <a:rPr lang="en-US" sz="1600" b="1" i="1" dirty="0">
                <a:solidFill>
                  <a:srgbClr val="C00000"/>
                </a:solidFill>
              </a:rPr>
              <a:t> Cases Journal 2009</a:t>
            </a:r>
            <a:r>
              <a:rPr lang="el-GR" sz="1600" b="1" i="1" dirty="0">
                <a:solidFill>
                  <a:srgbClr val="C00000"/>
                </a:solidFill>
              </a:rPr>
              <a:t>;</a:t>
            </a:r>
            <a:r>
              <a:rPr lang="en-US" sz="1600" b="1" i="1" dirty="0">
                <a:solidFill>
                  <a:srgbClr val="C00000"/>
                </a:solidFill>
              </a:rPr>
              <a:t> 2:</a:t>
            </a:r>
            <a:r>
              <a:rPr lang="el-GR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6813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07505" y="2814320"/>
            <a:ext cx="8458150" cy="2625680"/>
            <a:chOff x="64308" y="2814320"/>
            <a:chExt cx="8458150" cy="2625680"/>
          </a:xfrm>
        </p:grpSpPr>
        <p:sp>
          <p:nvSpPr>
            <p:cNvPr id="9" name="Ορθογώνιο 8"/>
            <p:cNvSpPr/>
            <p:nvPr/>
          </p:nvSpPr>
          <p:spPr>
            <a:xfrm>
              <a:off x="332803" y="2814320"/>
              <a:ext cx="288032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Κλινική εξέταση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  </a:t>
              </a: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64308" y="3501008"/>
              <a:ext cx="8458150" cy="193899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Α.Π.:</a:t>
              </a:r>
              <a:r>
                <a:rPr lang="el-GR" sz="2400" b="1" dirty="0">
                  <a:solidFill>
                    <a:srgbClr val="FF0000"/>
                  </a:solidFill>
                </a:rPr>
                <a:t>175/90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ΗΚΓ: </a:t>
              </a:r>
              <a:r>
                <a:rPr lang="en-US" sz="2400" b="1" dirty="0">
                  <a:solidFill>
                    <a:srgbClr val="002060"/>
                  </a:solidFill>
                </a:rPr>
                <a:t>Sinus </a:t>
              </a:r>
              <a:r>
                <a:rPr lang="en-US" sz="2400" b="1" dirty="0" err="1">
                  <a:solidFill>
                    <a:srgbClr val="002060"/>
                  </a:solidFill>
                </a:rPr>
                <a:t>rythm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με </a:t>
              </a:r>
              <a:r>
                <a:rPr lang="el-GR" sz="2400" b="1" dirty="0">
                  <a:solidFill>
                    <a:srgbClr val="FF0000"/>
                  </a:solidFill>
                </a:rPr>
                <a:t>κύμα </a:t>
              </a:r>
              <a:r>
                <a:rPr lang="en-US" sz="2400" b="1" dirty="0">
                  <a:solidFill>
                    <a:srgbClr val="FF0000"/>
                  </a:solidFill>
                </a:rPr>
                <a:t>U </a:t>
              </a:r>
            </a:p>
            <a:p>
              <a:r>
                <a:rPr lang="en-US" sz="2400" b="1" dirty="0">
                  <a:solidFill>
                    <a:srgbClr val="002060"/>
                  </a:solidFill>
                </a:rPr>
                <a:t>          </a:t>
              </a:r>
              <a:r>
                <a:rPr lang="el-GR" sz="2400" b="1" dirty="0">
                  <a:solidFill>
                    <a:srgbClr val="002060"/>
                  </a:solidFill>
                </a:rPr>
                <a:t>&amp; έκτακτες κολπικές συστολές , 100 </a:t>
              </a:r>
              <a:r>
                <a:rPr lang="en-US" sz="2400" b="1" dirty="0">
                  <a:solidFill>
                    <a:srgbClr val="002060"/>
                  </a:solidFill>
                </a:rPr>
                <a:t>ppm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Έντονη </a:t>
              </a:r>
              <a:r>
                <a:rPr lang="el-GR" sz="2400" b="1" dirty="0">
                  <a:solidFill>
                    <a:srgbClr val="FF0000"/>
                  </a:solidFill>
                </a:rPr>
                <a:t>μυική αδυναμία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  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16 - Ομάδα"/>
          <p:cNvGrpSpPr/>
          <p:nvPr/>
        </p:nvGrpSpPr>
        <p:grpSpPr>
          <a:xfrm>
            <a:off x="376000" y="5157193"/>
            <a:ext cx="6399437" cy="1200329"/>
            <a:chOff x="375999" y="5157192"/>
            <a:chExt cx="6399437" cy="1200329"/>
          </a:xfrm>
        </p:grpSpPr>
        <p:sp>
          <p:nvSpPr>
            <p:cNvPr id="12" name="Ορθογώνιο 11"/>
            <p:cNvSpPr/>
            <p:nvPr/>
          </p:nvSpPr>
          <p:spPr>
            <a:xfrm>
              <a:off x="375999" y="5275707"/>
              <a:ext cx="288032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Βιοχημικός έλεγχος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4183148" y="5157192"/>
              <a:ext cx="2592288" cy="12003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</a:rPr>
                <a:t>K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400" b="1" dirty="0">
                  <a:solidFill>
                    <a:srgbClr val="002060"/>
                  </a:solidFill>
                </a:rPr>
                <a:t> = </a:t>
              </a:r>
              <a:r>
                <a:rPr lang="en-US" sz="2400" b="1" dirty="0">
                  <a:solidFill>
                    <a:srgbClr val="FF0000"/>
                  </a:solidFill>
                </a:rPr>
                <a:t>1</a:t>
              </a:r>
              <a:r>
                <a:rPr lang="el-GR" sz="2400" b="1" dirty="0">
                  <a:solidFill>
                    <a:srgbClr val="FF0000"/>
                  </a:solidFill>
                </a:rPr>
                <a:t>,</a:t>
              </a:r>
              <a:r>
                <a:rPr lang="en-US" sz="2400" b="1" dirty="0">
                  <a:solidFill>
                    <a:srgbClr val="FF0000"/>
                  </a:solidFill>
                </a:rPr>
                <a:t>6</a:t>
              </a:r>
              <a:r>
                <a:rPr lang="en-US" sz="2400" b="1" dirty="0">
                  <a:solidFill>
                    <a:srgbClr val="002060"/>
                  </a:solidFill>
                </a:rPr>
                <a:t> mEq/L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r>
                <a:rPr lang="en-US" sz="2400" b="1" dirty="0">
                  <a:solidFill>
                    <a:srgbClr val="002060"/>
                  </a:solidFill>
                </a:rPr>
                <a:t>CPK = </a:t>
              </a:r>
              <a:r>
                <a:rPr lang="en-US" sz="2400" b="1" dirty="0">
                  <a:solidFill>
                    <a:srgbClr val="FF0000"/>
                  </a:solidFill>
                </a:rPr>
                <a:t>7463</a:t>
              </a:r>
              <a:r>
                <a:rPr lang="en-US" sz="2400" b="1" dirty="0">
                  <a:solidFill>
                    <a:srgbClr val="002060"/>
                  </a:solidFill>
                </a:rPr>
                <a:t> U/L</a:t>
              </a:r>
            </a:p>
            <a:p>
              <a:endParaRPr lang="el-GR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391060" y="5589239"/>
              <a:ext cx="64807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4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79512" y="404665"/>
            <a:ext cx="288032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Αέρια αίματος</a:t>
            </a:r>
            <a:endParaRPr lang="el-GR" sz="2400" b="1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3275856" y="63549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4434080" y="219997"/>
            <a:ext cx="2592288" cy="1938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</a:rPr>
              <a:t>pH </a:t>
            </a:r>
            <a:r>
              <a:rPr lang="el-GR" sz="2400" b="1" dirty="0">
                <a:solidFill>
                  <a:srgbClr val="002060"/>
                </a:solidFill>
              </a:rPr>
              <a:t>    : 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</a:rPr>
              <a:t>7</a:t>
            </a:r>
            <a:r>
              <a:rPr lang="el-GR" sz="2400" b="1" dirty="0" smtClean="0">
                <a:solidFill>
                  <a:srgbClr val="002060"/>
                </a:solidFill>
              </a:rPr>
              <a:t>,</a:t>
            </a:r>
            <a:r>
              <a:rPr lang="it-IT" sz="2400" b="1" dirty="0" smtClean="0">
                <a:solidFill>
                  <a:srgbClr val="002060"/>
                </a:solidFill>
              </a:rPr>
              <a:t>5</a:t>
            </a:r>
            <a:r>
              <a:rPr lang="el-GR" sz="2400" b="1" dirty="0" smtClean="0">
                <a:solidFill>
                  <a:srgbClr val="002060"/>
                </a:solidFill>
              </a:rPr>
              <a:t>  </a:t>
            </a:r>
            <a:r>
              <a:rPr lang="it-IT" sz="2400" b="1" dirty="0" smtClean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pCO</a:t>
            </a:r>
            <a:r>
              <a:rPr lang="it-IT" sz="2400" b="1" baseline="-25000" dirty="0">
                <a:solidFill>
                  <a:srgbClr val="002060"/>
                </a:solidFill>
              </a:rPr>
              <a:t>2</a:t>
            </a:r>
            <a:r>
              <a:rPr lang="el-GR" sz="2400" b="1" baseline="-25000" dirty="0">
                <a:solidFill>
                  <a:srgbClr val="002060"/>
                </a:solidFill>
              </a:rPr>
              <a:t>  </a:t>
            </a:r>
            <a:r>
              <a:rPr lang="el-GR" sz="2400" b="1" dirty="0">
                <a:solidFill>
                  <a:srgbClr val="002060"/>
                </a:solidFill>
              </a:rPr>
              <a:t>: </a:t>
            </a:r>
            <a:r>
              <a:rPr lang="it-IT" sz="2400" b="1" dirty="0">
                <a:solidFill>
                  <a:srgbClr val="002060"/>
                </a:solidFill>
              </a:rPr>
              <a:t> 4</a:t>
            </a:r>
            <a:r>
              <a:rPr lang="el-GR" sz="2400" b="1" dirty="0">
                <a:solidFill>
                  <a:srgbClr val="002060"/>
                </a:solidFill>
              </a:rPr>
              <a:t>9 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mmHg</a:t>
            </a:r>
            <a:endParaRPr lang="el-GR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pO</a:t>
            </a:r>
            <a:r>
              <a:rPr lang="it-IT" sz="2400" b="1" baseline="-25000" dirty="0">
                <a:solidFill>
                  <a:srgbClr val="002060"/>
                </a:solidFill>
              </a:rPr>
              <a:t>2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   :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 7</a:t>
            </a:r>
            <a:r>
              <a:rPr lang="it-IT" sz="2400" b="1" dirty="0">
                <a:solidFill>
                  <a:srgbClr val="002060"/>
                </a:solidFill>
              </a:rPr>
              <a:t>1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 mmHg</a:t>
            </a:r>
            <a:endParaRPr lang="el-GR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HCO</a:t>
            </a:r>
            <a:r>
              <a:rPr lang="it-IT" sz="2400" b="1" baseline="-25000" dirty="0">
                <a:solidFill>
                  <a:srgbClr val="002060"/>
                </a:solidFill>
              </a:rPr>
              <a:t>3</a:t>
            </a:r>
            <a:r>
              <a:rPr lang="it-IT" sz="2400" b="1" baseline="30000" dirty="0">
                <a:solidFill>
                  <a:srgbClr val="002060"/>
                </a:solidFill>
              </a:rPr>
              <a:t>-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:</a:t>
            </a:r>
            <a:r>
              <a:rPr lang="it-IT" sz="2400" b="1" dirty="0">
                <a:solidFill>
                  <a:srgbClr val="002060"/>
                </a:solidFill>
              </a:rPr>
              <a:t> 37  mEq/lt</a:t>
            </a:r>
            <a:endParaRPr lang="el-GR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002060"/>
                </a:solidFill>
              </a:rPr>
              <a:t>SO</a:t>
            </a:r>
            <a:r>
              <a:rPr lang="it-IT" sz="2400" b="1" baseline="-25000" dirty="0">
                <a:solidFill>
                  <a:srgbClr val="002060"/>
                </a:solidFill>
              </a:rPr>
              <a:t>2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    :</a:t>
            </a:r>
            <a:r>
              <a:rPr lang="it-IT" sz="2400" b="1" dirty="0">
                <a:solidFill>
                  <a:srgbClr val="002060"/>
                </a:solidFill>
              </a:rPr>
              <a:t> 93%</a:t>
            </a:r>
            <a:r>
              <a:rPr lang="el-GR" sz="2400" b="1" dirty="0">
                <a:solidFill>
                  <a:srgbClr val="002060"/>
                </a:solidFill>
              </a:rPr>
              <a:t>  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539553" y="1772816"/>
            <a:ext cx="8208912" cy="2205730"/>
            <a:chOff x="539552" y="2158989"/>
            <a:chExt cx="8208912" cy="2205730"/>
          </a:xfrm>
        </p:grpSpPr>
        <p:sp>
          <p:nvSpPr>
            <p:cNvPr id="6" name="Ορθογώνιο 5"/>
            <p:cNvSpPr/>
            <p:nvPr/>
          </p:nvSpPr>
          <p:spPr>
            <a:xfrm>
              <a:off x="539552" y="2158989"/>
              <a:ext cx="288032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Μεταβολική αλκάλωση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1198323" y="3256822"/>
              <a:ext cx="131662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↑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ΑΠ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" name="Ορθογώνιο 9"/>
            <p:cNvSpPr/>
            <p:nvPr/>
          </p:nvSpPr>
          <p:spPr>
            <a:xfrm>
              <a:off x="1187624" y="3903054"/>
              <a:ext cx="131749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FF0000"/>
                  </a:solidFill>
                </a:rPr>
                <a:t>↓</a:t>
              </a:r>
              <a:r>
                <a:rPr lang="en-US" sz="2400" b="1" dirty="0">
                  <a:solidFill>
                    <a:srgbClr val="002060"/>
                  </a:solidFill>
                </a:rPr>
                <a:t> K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endParaRPr lang="el-GR" sz="2400" b="1" baseline="300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3" name="Δεξιό βέλος 2"/>
            <p:cNvSpPr/>
            <p:nvPr/>
          </p:nvSpPr>
          <p:spPr>
            <a:xfrm>
              <a:off x="3379752" y="3114300"/>
              <a:ext cx="554805" cy="748242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4290064" y="3031545"/>
              <a:ext cx="445840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 err="1">
                  <a:solidFill>
                    <a:srgbClr val="002060"/>
                  </a:solidFill>
                </a:rPr>
                <a:t>Υπεραλδοστερονισμός</a:t>
              </a:r>
              <a:endParaRPr lang="el-GR" sz="2400" b="1" dirty="0">
                <a:solidFill>
                  <a:srgbClr val="002060"/>
                </a:solidFill>
              </a:endParaRPr>
            </a:p>
            <a:p>
              <a:pPr algn="ctr"/>
              <a:r>
                <a:rPr lang="el-GR" sz="2400" b="1" dirty="0" err="1">
                  <a:solidFill>
                    <a:srgbClr val="002060"/>
                  </a:solidFill>
                  <a:latin typeface="Calibri"/>
                </a:rPr>
                <a:t>Πρωτο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- ή </a:t>
              </a:r>
              <a:r>
                <a:rPr lang="el-GR" sz="2400" b="1" dirty="0" smtClean="0">
                  <a:solidFill>
                    <a:srgbClr val="002060"/>
                  </a:solidFill>
                  <a:latin typeface="Calibri"/>
                </a:rPr>
                <a:t>δευτεροπαθής</a:t>
              </a:r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;;;</a:t>
              </a:r>
            </a:p>
          </p:txBody>
        </p:sp>
      </p:grpSp>
      <p:grpSp>
        <p:nvGrpSpPr>
          <p:cNvPr id="19" name="Ομάδα 18"/>
          <p:cNvGrpSpPr/>
          <p:nvPr/>
        </p:nvGrpSpPr>
        <p:grpSpPr>
          <a:xfrm>
            <a:off x="179512" y="4440591"/>
            <a:ext cx="8568952" cy="2065344"/>
            <a:chOff x="179512" y="4440591"/>
            <a:chExt cx="8568952" cy="2065344"/>
          </a:xfrm>
        </p:grpSpPr>
        <p:sp>
          <p:nvSpPr>
            <p:cNvPr id="14" name="Ορθογώνιο 13"/>
            <p:cNvSpPr/>
            <p:nvPr/>
          </p:nvSpPr>
          <p:spPr>
            <a:xfrm>
              <a:off x="3847920" y="4440591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el-G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4333698" y="4898777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el-G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2284992" y="5301208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endParaRPr lang="el-G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179512" y="4566943"/>
              <a:ext cx="856895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2400" b="1" dirty="0">
                  <a:solidFill>
                    <a:srgbClr val="002060"/>
                  </a:solidFill>
                </a:rPr>
                <a:t>Ρlasma renin activity :  </a:t>
              </a:r>
              <a:r>
                <a:rPr lang="pt-BR" sz="2400" b="1" dirty="0">
                  <a:solidFill>
                    <a:srgbClr val="FF0000"/>
                  </a:solidFill>
                </a:rPr>
                <a:t>↓</a:t>
              </a:r>
              <a:r>
                <a:rPr lang="pt-BR" sz="2400" b="1" dirty="0">
                  <a:solidFill>
                    <a:srgbClr val="002060"/>
                  </a:solidFill>
                </a:rPr>
                <a:t> 0.7 ng/ml/h  (0.2-2.8 ng/ml/h)</a:t>
              </a:r>
            </a:p>
            <a:p>
              <a:pPr lvl="0"/>
              <a:r>
                <a:rPr lang="it-IT" sz="2400" b="1" dirty="0">
                  <a:solidFill>
                    <a:srgbClr val="002060"/>
                  </a:solidFill>
                </a:rPr>
                <a:t>Plasma aldosterone concentration:  </a:t>
              </a:r>
              <a:r>
                <a:rPr lang="it-IT" sz="2400" b="1" dirty="0">
                  <a:solidFill>
                    <a:srgbClr val="FF0000"/>
                  </a:solidFill>
                </a:rPr>
                <a:t>↑498 </a:t>
              </a:r>
              <a:r>
                <a:rPr lang="it-IT" sz="2400" b="1" dirty="0">
                  <a:solidFill>
                    <a:srgbClr val="002060"/>
                  </a:solidFill>
                </a:rPr>
                <a:t>pg/ml (10-160 pg/ml)</a:t>
              </a:r>
            </a:p>
            <a:p>
              <a:pPr lvl="0"/>
              <a:r>
                <a:rPr lang="en-US" sz="2400" b="1" dirty="0">
                  <a:solidFill>
                    <a:srgbClr val="002060"/>
                  </a:solidFill>
                </a:rPr>
                <a:t>ACTH:  34 </a:t>
              </a:r>
              <a:r>
                <a:rPr lang="en-US" sz="2400" b="1" dirty="0" err="1">
                  <a:solidFill>
                    <a:srgbClr val="002060"/>
                  </a:solidFill>
                </a:rPr>
                <a:t>pg</a:t>
              </a:r>
              <a:r>
                <a:rPr lang="en-US" sz="2400" b="1" dirty="0">
                  <a:solidFill>
                    <a:srgbClr val="002060"/>
                  </a:solidFill>
                </a:rPr>
                <a:t>/ml (0-40 </a:t>
              </a:r>
              <a:r>
                <a:rPr lang="en-US" sz="2400" b="1" dirty="0" err="1">
                  <a:solidFill>
                    <a:srgbClr val="002060"/>
                  </a:solidFill>
                </a:rPr>
                <a:t>pg</a:t>
              </a:r>
              <a:r>
                <a:rPr lang="en-US" sz="2400" b="1" dirty="0">
                  <a:solidFill>
                    <a:srgbClr val="002060"/>
                  </a:solidFill>
                </a:rPr>
                <a:t>/</a:t>
              </a:r>
              <a:r>
                <a:rPr lang="en-US" sz="2400" b="1" dirty="0" err="1">
                  <a:solidFill>
                    <a:srgbClr val="002060"/>
                  </a:solidFill>
                </a:rPr>
                <a:t>mlml</a:t>
              </a:r>
              <a:r>
                <a:rPr lang="en-US" sz="2400" b="1" dirty="0">
                  <a:solidFill>
                    <a:srgbClr val="002060"/>
                  </a:solidFill>
                </a:rPr>
                <a:t>)</a:t>
              </a:r>
            </a:p>
            <a:p>
              <a:pPr lvl="0"/>
              <a:r>
                <a:rPr lang="en-US" sz="2400" b="1" dirty="0">
                  <a:solidFill>
                    <a:srgbClr val="002060"/>
                  </a:solidFill>
                </a:rPr>
                <a:t>Cortisol</a:t>
              </a:r>
              <a:r>
                <a:rPr lang="el-GR" sz="2400" b="1" dirty="0">
                  <a:solidFill>
                    <a:srgbClr val="002060"/>
                  </a:solidFill>
                </a:rPr>
                <a:t>:  </a:t>
              </a:r>
              <a:r>
                <a:rPr lang="en-US" sz="2400" b="1" dirty="0">
                  <a:solidFill>
                    <a:srgbClr val="002060"/>
                  </a:solidFill>
                </a:rPr>
                <a:t>348 </a:t>
              </a:r>
              <a:r>
                <a:rPr lang="en-US" sz="2400" b="1" dirty="0" err="1">
                  <a:solidFill>
                    <a:srgbClr val="002060"/>
                  </a:solidFill>
                </a:rPr>
                <a:t>nmol</a:t>
              </a:r>
              <a:r>
                <a:rPr lang="en-US" sz="2400" b="1" dirty="0">
                  <a:solidFill>
                    <a:srgbClr val="002060"/>
                  </a:solidFill>
                </a:rPr>
                <a:t>/l  </a:t>
              </a:r>
              <a:r>
                <a:rPr lang="el-GR" sz="2400" b="1" dirty="0">
                  <a:solidFill>
                    <a:srgbClr val="002060"/>
                  </a:solidFill>
                </a:rPr>
                <a:t>(</a:t>
              </a:r>
              <a:r>
                <a:rPr lang="en-US" sz="2400" b="1" dirty="0">
                  <a:solidFill>
                    <a:srgbClr val="002060"/>
                  </a:solidFill>
                </a:rPr>
                <a:t>171-536 </a:t>
              </a:r>
              <a:r>
                <a:rPr lang="en-US" sz="2400" b="1" dirty="0" err="1">
                  <a:solidFill>
                    <a:srgbClr val="002060"/>
                  </a:solidFill>
                </a:rPr>
                <a:t>nmol</a:t>
              </a:r>
              <a:r>
                <a:rPr lang="en-US" sz="2400" b="1" dirty="0">
                  <a:solidFill>
                    <a:srgbClr val="002060"/>
                  </a:solidFill>
                </a:rPr>
                <a:t>/l)</a:t>
              </a:r>
            </a:p>
            <a:p>
              <a:pPr lvl="0"/>
              <a:r>
                <a:rPr lang="el-GR" sz="2400" b="1" dirty="0">
                  <a:solidFill>
                    <a:srgbClr val="FF0000"/>
                  </a:solidFill>
                </a:rPr>
                <a:t>Υποκαλιαιμία &amp; </a:t>
              </a:r>
              <a:r>
                <a:rPr lang="el-GR" sz="2400" b="1" dirty="0" err="1">
                  <a:solidFill>
                    <a:srgbClr val="FF0000"/>
                  </a:solidFill>
                </a:rPr>
                <a:t>Υπερκαλιουρία</a:t>
              </a:r>
              <a:r>
                <a:rPr lang="el-GR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: </a:t>
              </a:r>
              <a:r>
                <a:rPr lang="fr-FR" sz="2400" b="1" dirty="0">
                  <a:solidFill>
                    <a:srgbClr val="002060"/>
                  </a:solidFill>
                </a:rPr>
                <a:t>64 </a:t>
              </a:r>
              <a:r>
                <a:rPr lang="fr-FR" sz="2400" b="1" dirty="0" err="1">
                  <a:solidFill>
                    <a:srgbClr val="002060"/>
                  </a:solidFill>
                </a:rPr>
                <a:t>meq</a:t>
              </a:r>
              <a:r>
                <a:rPr lang="fr-FR" sz="2400" b="1" dirty="0">
                  <a:solidFill>
                    <a:srgbClr val="002060"/>
                  </a:solidFill>
                </a:rPr>
                <a:t>/24h</a:t>
              </a:r>
              <a:r>
                <a:rPr lang="el-GR" sz="2400" b="1" dirty="0">
                  <a:solidFill>
                    <a:srgbClr val="002060"/>
                  </a:solidFill>
                </a:rPr>
                <a:t> (</a:t>
              </a:r>
              <a:r>
                <a:rPr lang="fr-FR" sz="2400" b="1" dirty="0">
                  <a:solidFill>
                    <a:srgbClr val="002060"/>
                  </a:solidFill>
                </a:rPr>
                <a:t>23-127 </a:t>
              </a:r>
              <a:r>
                <a:rPr lang="fr-FR" sz="2400" b="1" dirty="0" err="1">
                  <a:solidFill>
                    <a:srgbClr val="002060"/>
                  </a:solidFill>
                </a:rPr>
                <a:t>meq</a:t>
              </a:r>
              <a:r>
                <a:rPr lang="fr-FR" sz="2400" b="1" dirty="0">
                  <a:solidFill>
                    <a:srgbClr val="002060"/>
                  </a:solidFill>
                </a:rPr>
                <a:t>/24h</a:t>
              </a:r>
              <a:r>
                <a:rPr lang="el-GR" sz="2400" b="1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323528" y="4306298"/>
            <a:ext cx="8712968" cy="2232248"/>
            <a:chOff x="251520" y="361402"/>
            <a:chExt cx="8952411" cy="2232248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61402"/>
              <a:ext cx="5976664" cy="223224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Ορθογώνιο 23"/>
            <p:cNvSpPr/>
            <p:nvPr/>
          </p:nvSpPr>
          <p:spPr>
            <a:xfrm>
              <a:off x="6029881" y="361402"/>
              <a:ext cx="3174050" cy="2232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no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l-GR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Νόσος </a:t>
              </a:r>
              <a:r>
                <a: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Conn</a:t>
              </a:r>
              <a:endPara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2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72408" cy="44068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Ομάδα 17"/>
          <p:cNvGrpSpPr/>
          <p:nvPr/>
        </p:nvGrpSpPr>
        <p:grpSpPr>
          <a:xfrm>
            <a:off x="1008950" y="548680"/>
            <a:ext cx="6947426" cy="4032448"/>
            <a:chOff x="1008950" y="548680"/>
            <a:chExt cx="6947426" cy="4032448"/>
          </a:xfrm>
        </p:grpSpPr>
        <p:cxnSp>
          <p:nvCxnSpPr>
            <p:cNvPr id="3" name="Ευθύγραμμο βέλος σύνδεσης 2"/>
            <p:cNvCxnSpPr/>
            <p:nvPr/>
          </p:nvCxnSpPr>
          <p:spPr>
            <a:xfrm flipH="1">
              <a:off x="6156176" y="2564904"/>
              <a:ext cx="1800200" cy="201622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Ορθογώνιο 23"/>
            <p:cNvSpPr/>
            <p:nvPr/>
          </p:nvSpPr>
          <p:spPr>
            <a:xfrm>
              <a:off x="1008950" y="548680"/>
              <a:ext cx="2880320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Μεταβολική αλκάλωση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21" name="Ομάδα 20"/>
          <p:cNvGrpSpPr/>
          <p:nvPr/>
        </p:nvGrpSpPr>
        <p:grpSpPr>
          <a:xfrm>
            <a:off x="1043608" y="1628800"/>
            <a:ext cx="6912768" cy="1584176"/>
            <a:chOff x="1043608" y="1628800"/>
            <a:chExt cx="6912768" cy="1584176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5215734" y="1628800"/>
              <a:ext cx="2740642" cy="1584176"/>
              <a:chOff x="5215734" y="1628800"/>
              <a:chExt cx="2740642" cy="1584176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6012160" y="2564904"/>
                <a:ext cx="1944216" cy="648072"/>
                <a:chOff x="6012160" y="2564904"/>
                <a:chExt cx="1944216" cy="648072"/>
              </a:xfrm>
            </p:grpSpPr>
            <p:cxnSp>
              <p:nvCxnSpPr>
                <p:cNvPr id="9" name="Ευθύγραμμο βέλος σύνδεσης 8"/>
                <p:cNvCxnSpPr/>
                <p:nvPr/>
              </p:nvCxnSpPr>
              <p:spPr>
                <a:xfrm flipH="1">
                  <a:off x="6012160" y="2564904"/>
                  <a:ext cx="1944216" cy="0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ύγραμμο βέλος σύνδεσης 11"/>
                <p:cNvCxnSpPr/>
                <p:nvPr/>
              </p:nvCxnSpPr>
              <p:spPr>
                <a:xfrm>
                  <a:off x="7956376" y="2564904"/>
                  <a:ext cx="0" cy="648072"/>
                </a:xfrm>
                <a:prstGeom prst="straightConnector1">
                  <a:avLst/>
                </a:prstGeom>
                <a:ln w="63500"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Έλλειψη 12"/>
              <p:cNvSpPr/>
              <p:nvPr/>
            </p:nvSpPr>
            <p:spPr>
              <a:xfrm>
                <a:off x="5215734" y="1628800"/>
                <a:ext cx="792088" cy="57606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5" name="Ορθογώνιο 24"/>
            <p:cNvSpPr/>
            <p:nvPr/>
          </p:nvSpPr>
          <p:spPr>
            <a:xfrm>
              <a:off x="1043608" y="1628800"/>
              <a:ext cx="288032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Υπέρταση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873132" y="2420888"/>
            <a:ext cx="4562965" cy="4361716"/>
            <a:chOff x="873131" y="2420888"/>
            <a:chExt cx="4562965" cy="4361716"/>
          </a:xfrm>
        </p:grpSpPr>
        <p:grpSp>
          <p:nvGrpSpPr>
            <p:cNvPr id="19" name="Ομάδα 18"/>
            <p:cNvGrpSpPr/>
            <p:nvPr/>
          </p:nvGrpSpPr>
          <p:grpSpPr>
            <a:xfrm>
              <a:off x="1043608" y="2420888"/>
              <a:ext cx="4392488" cy="1224136"/>
              <a:chOff x="1043608" y="3017095"/>
              <a:chExt cx="4392488" cy="1224136"/>
            </a:xfrm>
          </p:grpSpPr>
          <p:sp>
            <p:nvSpPr>
              <p:cNvPr id="14" name="Δεξιό βέλος 13"/>
              <p:cNvSpPr/>
              <p:nvPr/>
            </p:nvSpPr>
            <p:spPr>
              <a:xfrm>
                <a:off x="4932040" y="3737175"/>
                <a:ext cx="504056" cy="504056"/>
              </a:xfrm>
              <a:prstGeom prst="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6" name="Ορθογώνιο 25"/>
              <p:cNvSpPr/>
              <p:nvPr/>
            </p:nvSpPr>
            <p:spPr>
              <a:xfrm>
                <a:off x="1043608" y="3017095"/>
                <a:ext cx="288032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Υποκαλιαιμία</a:t>
                </a:r>
                <a:endParaRPr lang="el-GR" sz="2400" b="1" dirty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  <p:sp>
          <p:nvSpPr>
            <p:cNvPr id="31" name="Ορθογώνιο 30"/>
            <p:cNvSpPr/>
            <p:nvPr/>
          </p:nvSpPr>
          <p:spPr>
            <a:xfrm>
              <a:off x="873131" y="2996952"/>
              <a:ext cx="3842885" cy="3785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Καρδιακές αρρυθμίες</a:t>
              </a:r>
            </a:p>
            <a:p>
              <a:r>
                <a:rPr lang="el-GR" sz="2400" b="1" dirty="0" smtClean="0">
                  <a:solidFill>
                    <a:srgbClr val="FF0000"/>
                  </a:solidFill>
                </a:rPr>
                <a:t>Μυϊκή </a:t>
              </a:r>
              <a:r>
                <a:rPr lang="el-GR" sz="2400" b="1" dirty="0">
                  <a:solidFill>
                    <a:srgbClr val="FF0000"/>
                  </a:solidFill>
                </a:rPr>
                <a:t>αδυναμία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Κράμπες μυών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Δύσπνοια - αναπνευστική ανεπάρκεια (</a:t>
              </a:r>
              <a:r>
                <a:rPr lang="el-GR" sz="2400" b="1" dirty="0" err="1">
                  <a:solidFill>
                    <a:srgbClr val="002060"/>
                  </a:solidFill>
                </a:rPr>
                <a:t>αναπ</a:t>
              </a:r>
              <a:r>
                <a:rPr lang="el-GR" sz="2400" b="1" dirty="0">
                  <a:solidFill>
                    <a:srgbClr val="002060"/>
                  </a:solidFill>
                </a:rPr>
                <a:t>. μύες) Παραισθησίες, Υπαισθησία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Τετανία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Ανορεξία, ναυτία, έμετος </a:t>
              </a:r>
              <a:r>
                <a:rPr lang="el-GR" sz="2400" b="1" dirty="0" smtClean="0">
                  <a:solidFill>
                    <a:srgbClr val="FF0000"/>
                  </a:solidFill>
                </a:rPr>
                <a:t>Δυσκοιλιότητα, Παραλυτικός </a:t>
              </a:r>
              <a:r>
                <a:rPr lang="el-GR" sz="2400" b="1" dirty="0">
                  <a:solidFill>
                    <a:srgbClr val="FF0000"/>
                  </a:solidFill>
                </a:rPr>
                <a:t>ειλεός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72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712572"/>
            <a:ext cx="1066766" cy="15755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35702" y="687468"/>
            <a:ext cx="880079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</a:rPr>
              <a:t>Ασθενής</a:t>
            </a:r>
            <a:r>
              <a:rPr lang="en-US" sz="2400" b="1" dirty="0">
                <a:solidFill>
                  <a:srgbClr val="002060"/>
                </a:solidFill>
              </a:rPr>
              <a:t> 56 </a:t>
            </a:r>
            <a:r>
              <a:rPr lang="el-GR" sz="2400" b="1" dirty="0">
                <a:solidFill>
                  <a:srgbClr val="002060"/>
                </a:solidFill>
              </a:rPr>
              <a:t>ετών προσέρχεται στο ΤΕΠ αιτιώμενος δύσπνοια αίσθημα κακουχίας από ημερών, υπαισθησία και οιδήματα άκρων   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Περίπτωση # </a:t>
            </a: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13882" y="1628800"/>
            <a:ext cx="8587275" cy="15081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Ατομικό αναμνηστικό </a:t>
            </a:r>
          </a:p>
          <a:p>
            <a:r>
              <a:rPr lang="el-GR" sz="2400" b="1" dirty="0">
                <a:solidFill>
                  <a:srgbClr val="002060"/>
                </a:solidFill>
              </a:rPr>
              <a:t>Καπνιστής (60/24ωρο)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Υπέρταση </a:t>
            </a:r>
            <a:r>
              <a:rPr lang="el-GR" sz="2400" b="1" dirty="0">
                <a:solidFill>
                  <a:srgbClr val="002060"/>
                </a:solidFill>
              </a:rPr>
              <a:t> &gt; 10 έτη (σε τριπλή </a:t>
            </a:r>
            <a:r>
              <a:rPr lang="el-GR" sz="2400" b="1" dirty="0" err="1">
                <a:solidFill>
                  <a:srgbClr val="002060"/>
                </a:solidFill>
              </a:rPr>
              <a:t>αντιυπερτασική</a:t>
            </a:r>
            <a:r>
              <a:rPr lang="el-GR" sz="2400" b="1" dirty="0">
                <a:solidFill>
                  <a:srgbClr val="002060"/>
                </a:solidFill>
              </a:rPr>
              <a:t> αγωγή)</a:t>
            </a:r>
          </a:p>
          <a:p>
            <a:r>
              <a:rPr lang="el-GR" sz="2000" b="1" i="1" dirty="0">
                <a:solidFill>
                  <a:srgbClr val="002060"/>
                </a:solidFill>
              </a:rPr>
              <a:t>(</a:t>
            </a:r>
            <a:r>
              <a:rPr lang="en-US" sz="2000" b="1" i="1" dirty="0">
                <a:solidFill>
                  <a:srgbClr val="002060"/>
                </a:solidFill>
              </a:rPr>
              <a:t>beta-blocker, calcium antagonist </a:t>
            </a:r>
            <a:r>
              <a:rPr lang="el-GR" sz="2000" b="1" i="1" dirty="0">
                <a:solidFill>
                  <a:srgbClr val="002060"/>
                </a:solidFill>
              </a:rPr>
              <a:t>&amp;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thiazidic</a:t>
            </a:r>
            <a:r>
              <a:rPr lang="en-US" sz="2000" b="1" i="1" dirty="0">
                <a:solidFill>
                  <a:srgbClr val="002060"/>
                </a:solidFill>
              </a:rPr>
              <a:t> diuretic</a:t>
            </a:r>
            <a:r>
              <a:rPr lang="el-GR" sz="2000" b="1" i="1" dirty="0">
                <a:solidFill>
                  <a:srgbClr val="002060"/>
                </a:solidFill>
              </a:rPr>
              <a:t>) 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313881" y="3212977"/>
            <a:ext cx="8332898" cy="3523988"/>
            <a:chOff x="145433" y="3101059"/>
            <a:chExt cx="8458150" cy="2939388"/>
          </a:xfrm>
        </p:grpSpPr>
        <p:sp>
          <p:nvSpPr>
            <p:cNvPr id="14" name="Ορθογώνιο 13"/>
            <p:cNvSpPr/>
            <p:nvPr/>
          </p:nvSpPr>
          <p:spPr>
            <a:xfrm>
              <a:off x="155225" y="3101059"/>
              <a:ext cx="5112568" cy="385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Κλινική εξέταση</a:t>
              </a:r>
              <a:r>
                <a:rPr lang="en-US" sz="2400" b="1" dirty="0">
                  <a:solidFill>
                    <a:srgbClr val="002060"/>
                  </a:solidFill>
                </a:rPr>
                <a:t> - </a:t>
              </a:r>
              <a:r>
                <a:rPr lang="el-GR" sz="2400" b="1" dirty="0">
                  <a:solidFill>
                    <a:srgbClr val="002060"/>
                  </a:solidFill>
                </a:rPr>
                <a:t> Βιοχημικός έλεγχος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145433" y="3498929"/>
              <a:ext cx="8458150" cy="254151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Σημαντικά οιδήματα άκρων – υπαισθησία </a:t>
              </a:r>
              <a:r>
                <a:rPr lang="el-GR" sz="2400" b="1" dirty="0" err="1">
                  <a:solidFill>
                    <a:srgbClr val="002060"/>
                  </a:solidFill>
                </a:rPr>
                <a:t>ακρων</a:t>
              </a:r>
              <a:r>
                <a:rPr lang="el-GR" sz="2400" b="1" dirty="0">
                  <a:solidFill>
                    <a:srgbClr val="002060"/>
                  </a:solidFill>
                </a:rPr>
                <a:t> και </a:t>
              </a:r>
              <a:r>
                <a:rPr lang="el-GR" sz="2400" b="1" dirty="0" err="1">
                  <a:solidFill>
                    <a:srgbClr val="002060"/>
                  </a:solidFill>
                </a:rPr>
                <a:t>περιγεννητικης</a:t>
              </a:r>
              <a:r>
                <a:rPr lang="el-GR" sz="2400" b="1" dirty="0">
                  <a:solidFill>
                    <a:srgbClr val="002060"/>
                  </a:solidFill>
                </a:rPr>
                <a:t>  χώρας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Α.Π. :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FF0000"/>
                  </a:solidFill>
                </a:rPr>
                <a:t>202/102</a:t>
              </a:r>
            </a:p>
            <a:p>
              <a:r>
                <a:rPr lang="en-US" sz="2400" b="1" dirty="0">
                  <a:solidFill>
                    <a:srgbClr val="002060"/>
                  </a:solidFill>
                </a:rPr>
                <a:t>ABG</a:t>
              </a:r>
              <a:r>
                <a:rPr lang="el-GR" sz="2400" b="1" dirty="0">
                  <a:solidFill>
                    <a:srgbClr val="002060"/>
                  </a:solidFill>
                </a:rPr>
                <a:t> : </a:t>
              </a:r>
              <a:r>
                <a:rPr lang="en-US" sz="2400" b="1" dirty="0">
                  <a:solidFill>
                    <a:srgbClr val="002060"/>
                  </a:solidFill>
                </a:rPr>
                <a:t>pH       </a:t>
              </a:r>
              <a:r>
                <a:rPr lang="el-GR" sz="2400" b="1" dirty="0">
                  <a:solidFill>
                    <a:srgbClr val="002060"/>
                  </a:solidFill>
                </a:rPr>
                <a:t>: </a:t>
              </a:r>
              <a:r>
                <a:rPr lang="en-US" sz="2400" b="1" dirty="0">
                  <a:solidFill>
                    <a:srgbClr val="002060"/>
                  </a:solidFill>
                </a:rPr>
                <a:t>7.57  </a:t>
              </a:r>
            </a:p>
            <a:p>
              <a:r>
                <a:rPr lang="en-US" sz="2400" b="1" dirty="0">
                  <a:solidFill>
                    <a:srgbClr val="002060"/>
                  </a:solidFill>
                </a:rPr>
                <a:t>           HCO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–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 : </a:t>
              </a:r>
              <a:r>
                <a:rPr lang="en-US" sz="2400" b="1" dirty="0">
                  <a:solidFill>
                    <a:srgbClr val="002060"/>
                  </a:solidFill>
                </a:rPr>
                <a:t>40 </a:t>
              </a:r>
              <a:r>
                <a:rPr lang="en-US" sz="2400" b="1" dirty="0" err="1">
                  <a:solidFill>
                    <a:srgbClr val="002060"/>
                  </a:solidFill>
                </a:rPr>
                <a:t>mEq</a:t>
              </a:r>
              <a:r>
                <a:rPr lang="en-US" sz="2400" b="1" dirty="0">
                  <a:solidFill>
                    <a:srgbClr val="002060"/>
                  </a:solidFill>
                </a:rPr>
                <a:t> /L, </a:t>
              </a:r>
            </a:p>
            <a:p>
              <a:r>
                <a:rPr lang="en-US" sz="2400" b="1" dirty="0">
                  <a:solidFill>
                    <a:srgbClr val="002060"/>
                  </a:solidFill>
                </a:rPr>
                <a:t>           pCO</a:t>
              </a:r>
              <a:r>
                <a:rPr lang="en-US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  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: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55.9 mmHg 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</a:rPr>
                <a:t>           pO</a:t>
              </a:r>
              <a:r>
                <a:rPr lang="en-US" sz="2400" b="1" baseline="-25000" dirty="0" smtClean="0">
                  <a:solidFill>
                    <a:srgbClr val="002060"/>
                  </a:solidFill>
                </a:rPr>
                <a:t>2          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: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78 mmHg 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</a:rPr>
                <a:t>            </a:t>
              </a:r>
              <a:r>
                <a:rPr lang="en-US" sz="2400" b="1" dirty="0">
                  <a:solidFill>
                    <a:srgbClr val="002060"/>
                  </a:solidFill>
                </a:rPr>
                <a:t>K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       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: 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1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,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6 </a:t>
              </a:r>
              <a:r>
                <a:rPr lang="en-US" sz="2400" b="1" dirty="0">
                  <a:solidFill>
                    <a:srgbClr val="002060"/>
                  </a:solidFill>
                </a:rPr>
                <a:t>mEq/L</a:t>
              </a:r>
              <a:r>
                <a:rPr lang="el-GR" sz="2400" b="1" dirty="0">
                  <a:solidFill>
                    <a:srgbClr val="002060"/>
                  </a:solidFill>
                </a:rPr>
                <a:t>  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4185063" y="6488668"/>
            <a:ext cx="4934717" cy="3436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r"/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Fernández</a:t>
            </a:r>
            <a:r>
              <a:rPr lang="en-US" sz="1600" b="1" i="1" dirty="0">
                <a:solidFill>
                  <a:srgbClr val="C00000"/>
                </a:solidFill>
              </a:rPr>
              <a:t> et al</a:t>
            </a:r>
            <a:r>
              <a:rPr lang="el-GR" sz="1600" b="1" i="1" dirty="0">
                <a:solidFill>
                  <a:srgbClr val="C00000"/>
                </a:solidFill>
              </a:rPr>
              <a:t>,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pt-BR" sz="1600" b="1" i="1" dirty="0">
                <a:solidFill>
                  <a:srgbClr val="C00000"/>
                </a:solidFill>
              </a:rPr>
              <a:t>Arq Bras Endocrinol Metab 2008;52/5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2627785" y="4379621"/>
            <a:ext cx="5760641" cy="1200329"/>
            <a:chOff x="2627784" y="4379620"/>
            <a:chExt cx="5760641" cy="1200329"/>
          </a:xfrm>
        </p:grpSpPr>
        <p:cxnSp>
          <p:nvCxnSpPr>
            <p:cNvPr id="17" name="Ευθύγραμμο βέλος σύνδεσης 16"/>
            <p:cNvCxnSpPr/>
            <p:nvPr/>
          </p:nvCxnSpPr>
          <p:spPr>
            <a:xfrm>
              <a:off x="2627784" y="4653136"/>
              <a:ext cx="23042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Ορθογώνιο 18"/>
            <p:cNvSpPr/>
            <p:nvPr/>
          </p:nvSpPr>
          <p:spPr>
            <a:xfrm>
              <a:off x="5076057" y="4379620"/>
              <a:ext cx="3312368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Σοβαρή Υπέρταση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Υποκαλιαιμία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Μεταβολική αλκάλωση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323528" y="764704"/>
            <a:ext cx="8712968" cy="5525451"/>
            <a:chOff x="303850" y="823599"/>
            <a:chExt cx="8712968" cy="5024565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303850" y="1915119"/>
              <a:ext cx="8411582" cy="3933045"/>
              <a:chOff x="303850" y="1915119"/>
              <a:chExt cx="8411582" cy="3933045"/>
            </a:xfrm>
          </p:grpSpPr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850" y="1987662"/>
                <a:ext cx="3511707" cy="3860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558" y="1915119"/>
                <a:ext cx="4899874" cy="3869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Ισοσκελές τρίγωνο 19"/>
              <p:cNvSpPr/>
              <p:nvPr/>
            </p:nvSpPr>
            <p:spPr>
              <a:xfrm>
                <a:off x="6076770" y="4426796"/>
                <a:ext cx="655470" cy="649183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Ισοσκελές τρίγωνο 23"/>
              <p:cNvSpPr/>
              <p:nvPr/>
            </p:nvSpPr>
            <p:spPr>
              <a:xfrm>
                <a:off x="7340609" y="4436001"/>
                <a:ext cx="655470" cy="649183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26" name="Ορθογώνιο 25"/>
            <p:cNvSpPr/>
            <p:nvPr/>
          </p:nvSpPr>
          <p:spPr>
            <a:xfrm>
              <a:off x="323528" y="823599"/>
              <a:ext cx="8693290" cy="1091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Catecholamines</a:t>
              </a:r>
              <a:r>
                <a:rPr lang="en-US" sz="2400" b="1" dirty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</a:rPr>
                <a:t>metanephrines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 ούρων  </a:t>
              </a:r>
              <a:r>
                <a:rPr lang="el-GR" sz="2400" b="1" dirty="0" err="1">
                  <a:solidFill>
                    <a:srgbClr val="FF0000"/>
                  </a:solidFill>
                </a:rPr>
                <a:t>κ.φ</a:t>
              </a:r>
              <a:r>
                <a:rPr lang="el-GR" sz="2400" b="1" dirty="0">
                  <a:solidFill>
                    <a:srgbClr val="FF0000"/>
                  </a:solidFill>
                </a:rPr>
                <a:t>.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Τ</a:t>
              </a:r>
              <a:r>
                <a:rPr lang="en-US" sz="2400" b="1" dirty="0" err="1">
                  <a:solidFill>
                    <a:srgbClr val="002060"/>
                  </a:solidFill>
                </a:rPr>
                <a:t>est</a:t>
              </a:r>
              <a:r>
                <a:rPr lang="el-GR" sz="2400" b="1" dirty="0">
                  <a:solidFill>
                    <a:srgbClr val="002060"/>
                  </a:solidFill>
                </a:rPr>
                <a:t> για </a:t>
              </a:r>
              <a:r>
                <a:rPr lang="en-US" sz="2400" b="1" dirty="0" err="1">
                  <a:solidFill>
                    <a:srgbClr val="002060"/>
                  </a:solidFill>
                </a:rPr>
                <a:t>hyperaldosteronism</a:t>
              </a:r>
              <a:r>
                <a:rPr lang="el-GR" sz="2400" b="1" dirty="0">
                  <a:solidFill>
                    <a:srgbClr val="002060"/>
                  </a:solidFill>
                </a:rPr>
                <a:t> : </a:t>
              </a:r>
              <a:r>
                <a:rPr lang="el-GR" sz="2400" b="1" dirty="0">
                  <a:solidFill>
                    <a:srgbClr val="FF0000"/>
                  </a:solidFill>
                </a:rPr>
                <a:t>Αρνητικό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24</a:t>
              </a:r>
              <a:r>
                <a:rPr lang="el-GR" sz="2400" b="1" dirty="0" err="1">
                  <a:solidFill>
                    <a:srgbClr val="002060"/>
                  </a:solidFill>
                </a:rPr>
                <a:t>ωρη</a:t>
              </a:r>
              <a:r>
                <a:rPr lang="el-GR" sz="2400" b="1" dirty="0">
                  <a:solidFill>
                    <a:srgbClr val="002060"/>
                  </a:solidFill>
                </a:rPr>
                <a:t> αποβολή </a:t>
              </a:r>
              <a:r>
                <a:rPr lang="el-GR" sz="2400" b="1" dirty="0" err="1">
                  <a:solidFill>
                    <a:srgbClr val="002060"/>
                  </a:solidFill>
                </a:rPr>
                <a:t>κορτιζόλης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 err="1">
                  <a:solidFill>
                    <a:srgbClr val="FF0000"/>
                  </a:solidFill>
                </a:rPr>
                <a:t>↑↑</a:t>
              </a:r>
              <a:r>
                <a:rPr lang="en-US" sz="2400" b="1" dirty="0">
                  <a:solidFill>
                    <a:srgbClr val="002060"/>
                  </a:solidFill>
                </a:rPr>
                <a:t> (&gt;5000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µg)</a:t>
              </a:r>
              <a:endParaRPr lang="el-GR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3" name="Ορθογώνιο 22"/>
          <p:cNvSpPr/>
          <p:nvPr/>
        </p:nvSpPr>
        <p:spPr>
          <a:xfrm>
            <a:off x="591320" y="3338291"/>
            <a:ext cx="7842147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Πιθανό έκτοπο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ACTH-dependent</a:t>
            </a:r>
            <a:endParaRPr lang="el-G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σύνδρομο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Cushing</a:t>
            </a:r>
            <a:r>
              <a:rPr lang="el-G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9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0827" y="188641"/>
            <a:ext cx="5761038" cy="647700"/>
          </a:xfrm>
          <a:prstGeom prst="rect">
            <a:avLst/>
          </a:prstGeom>
          <a:noFill/>
          <a:ln w="38100">
            <a:noFill/>
          </a:ln>
        </p:spPr>
        <p:txBody>
          <a:bodyPr lIns="91430" tIns="45715" rIns="91430" bIns="45715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b="1" dirty="0">
                <a:solidFill>
                  <a:srgbClr val="FF0000"/>
                </a:solidFill>
              </a:rPr>
              <a:t>Ορισμός…..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9892" y="2012416"/>
            <a:ext cx="8496944" cy="19442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0479" tIns="44445" rIns="90479" bIns="44445" anchor="ctr"/>
          <a:lstStyle/>
          <a:p>
            <a:pPr algn="ctr" defTabSz="761921"/>
            <a:r>
              <a:rPr lang="el-GR" sz="2800" b="1" dirty="0">
                <a:solidFill>
                  <a:srgbClr val="002060"/>
                </a:solidFill>
              </a:rPr>
              <a:t>Η μεταβολική αλκάλωση προκαλείται από την κατακράτηση περίσσειας βάσεων και χαρακτηρίζεται από επίπεδα </a:t>
            </a:r>
            <a:r>
              <a:rPr lang="el-GR" sz="2800" b="1" dirty="0">
                <a:solidFill>
                  <a:srgbClr val="FF0000"/>
                </a:solidFill>
              </a:rPr>
              <a:t>HCO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-</a:t>
            </a:r>
            <a:r>
              <a:rPr lang="el-GR" sz="2800" b="1" dirty="0">
                <a:solidFill>
                  <a:srgbClr val="FF0000"/>
                </a:solidFill>
              </a:rPr>
              <a:t> στο αρτηριακό αίμα </a:t>
            </a:r>
            <a:r>
              <a:rPr lang="en-US" sz="2800" b="1" dirty="0">
                <a:solidFill>
                  <a:srgbClr val="FF0000"/>
                </a:solidFill>
              </a:rPr>
              <a:t>&gt; </a:t>
            </a:r>
            <a:r>
              <a:rPr lang="el-GR" sz="2800" b="1" dirty="0">
                <a:solidFill>
                  <a:srgbClr val="FF0000"/>
                </a:solidFill>
              </a:rPr>
              <a:t>28 </a:t>
            </a:r>
            <a:r>
              <a:rPr lang="en-US" sz="2800" b="1" dirty="0" err="1">
                <a:solidFill>
                  <a:srgbClr val="FF0000"/>
                </a:solidFill>
              </a:rPr>
              <a:t>mEq</a:t>
            </a:r>
            <a:r>
              <a:rPr lang="el-GR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>
                <a:solidFill>
                  <a:srgbClr val="FF0000"/>
                </a:solidFill>
              </a:rPr>
              <a:t>L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2276" y="908720"/>
            <a:ext cx="9048088" cy="1440160"/>
            <a:chOff x="60532" y="3284984"/>
            <a:chExt cx="9048088" cy="1440160"/>
          </a:xfrm>
        </p:grpSpPr>
        <p:sp>
          <p:nvSpPr>
            <p:cNvPr id="6" name="Ορθογώνιο 5"/>
            <p:cNvSpPr/>
            <p:nvPr/>
          </p:nvSpPr>
          <p:spPr>
            <a:xfrm>
              <a:off x="60532" y="3284984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 …αίτια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l-GR" sz="2800" b="1" dirty="0">
                  <a:solidFill>
                    <a:srgbClr val="002060"/>
                  </a:solidFill>
                </a:rPr>
                <a:t>γένεσης της Μ.Α.</a:t>
              </a:r>
              <a:endParaRPr lang="el-GR" dirty="0"/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4536620" y="3284984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l-GR" sz="2800" b="1" dirty="0">
                  <a:solidFill>
                    <a:srgbClr val="002060"/>
                  </a:solidFill>
                </a:rPr>
                <a:t> …αίτια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l-GR" sz="2800" b="1" dirty="0">
                  <a:solidFill>
                    <a:srgbClr val="002060"/>
                  </a:solidFill>
                </a:rPr>
                <a:t>διατήρησης της Μ.Α.</a:t>
              </a:r>
              <a:endParaRPr lang="el-GR" dirty="0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>
              <a:off x="1205880" y="3720493"/>
              <a:ext cx="2016224" cy="10046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3222104" y="3720493"/>
              <a:ext cx="2304256" cy="10046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Ομάδα 25"/>
          <p:cNvGrpSpPr/>
          <p:nvPr/>
        </p:nvGrpSpPr>
        <p:grpSpPr>
          <a:xfrm>
            <a:off x="179512" y="4193117"/>
            <a:ext cx="8443308" cy="2404236"/>
            <a:chOff x="179512" y="4193116"/>
            <a:chExt cx="8443308" cy="2404236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179512" y="4193116"/>
              <a:ext cx="6336704" cy="2343098"/>
              <a:chOff x="1780827" y="4092624"/>
              <a:chExt cx="6336704" cy="2343098"/>
            </a:xfrm>
          </p:grpSpPr>
          <p:sp>
            <p:nvSpPr>
              <p:cNvPr id="12" name="Βέλος προς τα κάτω 11"/>
              <p:cNvSpPr/>
              <p:nvPr/>
            </p:nvSpPr>
            <p:spPr>
              <a:xfrm>
                <a:off x="5021187" y="4092624"/>
                <a:ext cx="1008112" cy="1060956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0827" y="4365104"/>
                <a:ext cx="1889563" cy="207061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Ορθογώνιο 13"/>
              <p:cNvSpPr/>
              <p:nvPr/>
            </p:nvSpPr>
            <p:spPr>
              <a:xfrm>
                <a:off x="3545531" y="5138803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l-GR" sz="2800" b="1" dirty="0">
                    <a:solidFill>
                      <a:srgbClr val="002060"/>
                    </a:solidFill>
                  </a:rPr>
                  <a:t> …Υποαερισμός 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&amp;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/>
                  </a:rPr>
                  <a:t>↑PaCO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Calibri"/>
                  </a:rPr>
                  <a:t>2</a:t>
                </a:r>
                <a:endParaRPr lang="el-GR" baseline="-250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406825"/>
              <a:ext cx="2250620" cy="219052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3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5"/>
            <a:ext cx="4401644" cy="31032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Έλλειψη 3"/>
          <p:cNvSpPr/>
          <p:nvPr/>
        </p:nvSpPr>
        <p:spPr>
          <a:xfrm>
            <a:off x="7498151" y="1412777"/>
            <a:ext cx="81826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134816" y="6453336"/>
            <a:ext cx="3867958" cy="343620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algn="r"/>
            <a:r>
              <a:rPr lang="en-US" sz="1600" b="1" i="1" dirty="0" err="1">
                <a:solidFill>
                  <a:srgbClr val="C00000"/>
                </a:solidFill>
              </a:rPr>
              <a:t>Kotsaftis</a:t>
            </a:r>
            <a:r>
              <a:rPr lang="el-GR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et al</a:t>
            </a:r>
            <a:r>
              <a:rPr lang="el-GR" sz="1600" b="1" i="1" dirty="0">
                <a:solidFill>
                  <a:srgbClr val="C00000"/>
                </a:solidFill>
              </a:rPr>
              <a:t>,</a:t>
            </a:r>
            <a:r>
              <a:rPr lang="en-US" sz="1600" b="1" i="1" dirty="0">
                <a:solidFill>
                  <a:srgbClr val="C00000"/>
                </a:solidFill>
              </a:rPr>
              <a:t> Cases Journal 2009</a:t>
            </a:r>
            <a:r>
              <a:rPr lang="el-GR" sz="1600" b="1" i="1" dirty="0">
                <a:solidFill>
                  <a:srgbClr val="C00000"/>
                </a:solidFill>
              </a:rPr>
              <a:t>;</a:t>
            </a:r>
            <a:r>
              <a:rPr lang="en-US" sz="1600" b="1" i="1" dirty="0">
                <a:solidFill>
                  <a:srgbClr val="C00000"/>
                </a:solidFill>
              </a:rPr>
              <a:t> 2:</a:t>
            </a:r>
            <a:r>
              <a:rPr lang="el-GR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6813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395536" y="538722"/>
            <a:ext cx="3960440" cy="1594135"/>
            <a:chOff x="395536" y="538721"/>
            <a:chExt cx="3960440" cy="1594135"/>
          </a:xfrm>
        </p:grpSpPr>
        <p:sp>
          <p:nvSpPr>
            <p:cNvPr id="7" name="Ορθογώνιο 6"/>
            <p:cNvSpPr/>
            <p:nvPr/>
          </p:nvSpPr>
          <p:spPr>
            <a:xfrm>
              <a:off x="395536" y="538721"/>
              <a:ext cx="288032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Υπέρταση</a:t>
              </a:r>
              <a:endParaRPr lang="el-GR" sz="2400" b="1" dirty="0">
                <a:solidFill>
                  <a:srgbClr val="002060"/>
                </a:solidFill>
                <a:latin typeface="Calibri"/>
              </a:endParaRPr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 flipH="1" flipV="1">
              <a:off x="3419872" y="908720"/>
              <a:ext cx="936104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Ομάδα 22"/>
          <p:cNvGrpSpPr/>
          <p:nvPr/>
        </p:nvGrpSpPr>
        <p:grpSpPr>
          <a:xfrm>
            <a:off x="179512" y="1213301"/>
            <a:ext cx="4500500" cy="5055955"/>
            <a:chOff x="179512" y="1213301"/>
            <a:chExt cx="4500500" cy="505595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95536" y="1213301"/>
              <a:ext cx="4284476" cy="1639635"/>
              <a:chOff x="395536" y="1213301"/>
              <a:chExt cx="4284476" cy="1639635"/>
            </a:xfrm>
          </p:grpSpPr>
          <p:cxnSp>
            <p:nvCxnSpPr>
              <p:cNvPr id="11" name="Ευθύγραμμο βέλος σύνδεσης 10"/>
              <p:cNvCxnSpPr/>
              <p:nvPr/>
            </p:nvCxnSpPr>
            <p:spPr>
              <a:xfrm flipH="1" flipV="1">
                <a:off x="3275856" y="2132856"/>
                <a:ext cx="1404156" cy="7200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Ορθογώνιο 12"/>
              <p:cNvSpPr/>
              <p:nvPr/>
            </p:nvSpPr>
            <p:spPr>
              <a:xfrm>
                <a:off x="395536" y="1213301"/>
                <a:ext cx="2880320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Μεταβολική αλκάλωση</a:t>
                </a:r>
                <a:endParaRPr lang="el-GR" sz="2400" b="1" dirty="0">
                  <a:solidFill>
                    <a:srgbClr val="002060"/>
                  </a:solidFill>
                  <a:latin typeface="Calibri"/>
                </a:endParaRPr>
              </a:p>
            </p:txBody>
          </p:sp>
          <p:sp>
            <p:nvSpPr>
              <p:cNvPr id="14" name="Ορθογώνιο 13"/>
              <p:cNvSpPr/>
              <p:nvPr/>
            </p:nvSpPr>
            <p:spPr>
              <a:xfrm>
                <a:off x="467544" y="2276872"/>
                <a:ext cx="288032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Υποκαλιαιμία</a:t>
                </a:r>
                <a:endParaRPr lang="el-GR" sz="2400" b="1" dirty="0">
                  <a:solidFill>
                    <a:srgbClr val="002060"/>
                  </a:solidFill>
                  <a:latin typeface="Calibri"/>
                </a:endParaRPr>
              </a:p>
            </p:txBody>
          </p:sp>
        </p:grpSp>
        <p:sp>
          <p:nvSpPr>
            <p:cNvPr id="18" name="Ορθογώνιο 17"/>
            <p:cNvSpPr/>
            <p:nvPr/>
          </p:nvSpPr>
          <p:spPr>
            <a:xfrm>
              <a:off x="179512" y="2852936"/>
              <a:ext cx="3842885" cy="341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Καρδιακές αρρυθμίες</a:t>
              </a: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Μυική αδυναμία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Κράμπες μυών</a:t>
              </a: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Δύσπνοια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el-GR" sz="2400" b="1" dirty="0">
                  <a:solidFill>
                    <a:srgbClr val="FF0000"/>
                  </a:solidFill>
                </a:rPr>
                <a:t>Παραισθησίες, Υπαισθησία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Τετανία</a:t>
              </a:r>
            </a:p>
            <a:p>
              <a:r>
                <a:rPr lang="el-GR" sz="2400" b="1" dirty="0">
                  <a:solidFill>
                    <a:srgbClr val="002060"/>
                  </a:solidFill>
                </a:rPr>
                <a:t>Ανορεξία, ναυτία, έμετος Δυσκοιλιότητα                Παραλυτικός ειλεός </a:t>
              </a: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1907705" y="4221089"/>
            <a:ext cx="6912769" cy="1344345"/>
            <a:chOff x="1907704" y="4221088"/>
            <a:chExt cx="6912769" cy="1344345"/>
          </a:xfrm>
        </p:grpSpPr>
        <p:sp>
          <p:nvSpPr>
            <p:cNvPr id="20" name="Ορθογώνιο 19"/>
            <p:cNvSpPr/>
            <p:nvPr/>
          </p:nvSpPr>
          <p:spPr>
            <a:xfrm>
              <a:off x="4211961" y="4365104"/>
              <a:ext cx="4608512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Κόπωση αναπνευστικών μυών: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↓</a:t>
              </a:r>
              <a:r>
                <a:rPr lang="en-US" sz="2400" b="1" dirty="0">
                  <a:solidFill>
                    <a:srgbClr val="002060"/>
                  </a:solidFill>
                </a:rPr>
                <a:t>K</a:t>
              </a:r>
              <a:r>
                <a:rPr lang="en-US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r>
                <a:rPr lang="en-US" sz="2400" b="1" dirty="0" err="1">
                  <a:solidFill>
                    <a:srgbClr val="FF0000"/>
                  </a:solidFill>
                </a:rPr>
                <a:t>Ca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πνεύμονα</a:t>
              </a:r>
              <a:endParaRPr lang="el-GR" dirty="0"/>
            </a:p>
          </p:txBody>
        </p:sp>
        <p:cxnSp>
          <p:nvCxnSpPr>
            <p:cNvPr id="22" name="Ευθύγραμμο βέλος σύνδεσης 21"/>
            <p:cNvCxnSpPr/>
            <p:nvPr/>
          </p:nvCxnSpPr>
          <p:spPr>
            <a:xfrm>
              <a:off x="1907704" y="4221088"/>
              <a:ext cx="2304256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8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4154" y="710143"/>
            <a:ext cx="2542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dirty="0">
                <a:solidFill>
                  <a:srgbClr val="FF0000"/>
                </a:solidFill>
              </a:rPr>
              <a:t>Σύνδρομο </a:t>
            </a:r>
            <a:r>
              <a:rPr lang="sv-SE" sz="2000" b="1" dirty="0">
                <a:solidFill>
                  <a:srgbClr val="FF0000"/>
                </a:solidFill>
              </a:rPr>
              <a:t>Milk-alkali 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endParaRPr lang="sv-SE" sz="2000" b="1" dirty="0">
              <a:solidFill>
                <a:srgbClr val="FF0000"/>
              </a:solidFill>
            </a:endParaRPr>
          </a:p>
        </p:txBody>
      </p:sp>
      <p:cxnSp>
        <p:nvCxnSpPr>
          <p:cNvPr id="41" name="Ευθεία γραμμή σύνδεσης 40"/>
          <p:cNvCxnSpPr/>
          <p:nvPr/>
        </p:nvCxnSpPr>
        <p:spPr>
          <a:xfrm flipV="1">
            <a:off x="0" y="2996953"/>
            <a:ext cx="9144000" cy="1080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9" name="Ομάδα 18"/>
          <p:cNvGrpSpPr/>
          <p:nvPr/>
        </p:nvGrpSpPr>
        <p:grpSpPr>
          <a:xfrm>
            <a:off x="48800" y="1017475"/>
            <a:ext cx="8876490" cy="1806635"/>
            <a:chOff x="-23208" y="3591212"/>
            <a:chExt cx="8876490" cy="1806635"/>
          </a:xfrm>
        </p:grpSpPr>
        <p:sp>
          <p:nvSpPr>
            <p:cNvPr id="7" name="Ορθογώνιο 6"/>
            <p:cNvSpPr/>
            <p:nvPr/>
          </p:nvSpPr>
          <p:spPr>
            <a:xfrm>
              <a:off x="-23208" y="3737399"/>
              <a:ext cx="27934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</a:rPr>
                <a:t>NaHCO</a:t>
              </a:r>
              <a:r>
                <a:rPr lang="en-US" sz="2000" b="1" baseline="-25000" dirty="0">
                  <a:solidFill>
                    <a:srgbClr val="002060"/>
                  </a:solidFill>
                </a:rPr>
                <a:t>3 </a:t>
              </a:r>
              <a:r>
                <a:rPr lang="el-GR" sz="2000" b="1" dirty="0">
                  <a:solidFill>
                    <a:srgbClr val="002060"/>
                  </a:solidFill>
                </a:rPr>
                <a:t>(βάση)</a:t>
              </a:r>
            </a:p>
            <a:p>
              <a:r>
                <a:rPr lang="en-US" sz="2000" b="1" dirty="0">
                  <a:solidFill>
                    <a:srgbClr val="002060"/>
                  </a:solidFill>
                </a:rPr>
                <a:t>&amp; </a:t>
              </a:r>
              <a:r>
                <a:rPr lang="el-GR" sz="2000" b="1" dirty="0">
                  <a:solidFill>
                    <a:srgbClr val="002060"/>
                  </a:solidFill>
                </a:rPr>
                <a:t>Γάλα ή </a:t>
              </a:r>
              <a:r>
                <a:rPr lang="en-US" sz="2000" b="1" dirty="0">
                  <a:solidFill>
                    <a:srgbClr val="002060"/>
                  </a:solidFill>
                </a:rPr>
                <a:t> CaCO</a:t>
              </a:r>
              <a:r>
                <a:rPr lang="en-US" sz="2000" b="1" baseline="-25000" dirty="0">
                  <a:solidFill>
                    <a:srgbClr val="002060"/>
                  </a:solidFill>
                </a:rPr>
                <a:t>3</a:t>
              </a:r>
              <a:r>
                <a:rPr lang="el-GR" sz="2000" b="1" baseline="-25000" dirty="0">
                  <a:solidFill>
                    <a:srgbClr val="002060"/>
                  </a:solidFill>
                </a:rPr>
                <a:t> </a:t>
              </a:r>
              <a:r>
                <a:rPr lang="el-GR" sz="2000" b="1" dirty="0">
                  <a:solidFill>
                    <a:srgbClr val="002060"/>
                  </a:solidFill>
                </a:rPr>
                <a:t>(</a:t>
              </a:r>
              <a:r>
                <a:rPr lang="el-GR" sz="2000" b="1" dirty="0">
                  <a:solidFill>
                    <a:srgbClr val="002060"/>
                  </a:solidFill>
                  <a:latin typeface="Calibri"/>
                </a:rPr>
                <a:t>↑</a:t>
              </a:r>
              <a:r>
                <a:rPr lang="en-US" sz="2000" b="1" dirty="0" err="1">
                  <a:solidFill>
                    <a:srgbClr val="002060"/>
                  </a:solidFill>
                  <a:latin typeface="Calibri"/>
                </a:rPr>
                <a:t>Ca</a:t>
              </a:r>
              <a:r>
                <a:rPr lang="en-US" sz="2000" b="1" baseline="30000" dirty="0">
                  <a:solidFill>
                    <a:srgbClr val="002060"/>
                  </a:solidFill>
                  <a:latin typeface="Calibri"/>
                </a:rPr>
                <a:t>++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)</a:t>
              </a:r>
              <a:endParaRPr lang="el-GR" sz="2000" b="1" baseline="-25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>
              <a:off x="2215500" y="3945155"/>
              <a:ext cx="647347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Ορθογώνιο 9"/>
            <p:cNvSpPr/>
            <p:nvPr/>
          </p:nvSpPr>
          <p:spPr>
            <a:xfrm>
              <a:off x="7020272" y="3766631"/>
              <a:ext cx="1833010" cy="1631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XNN</a:t>
              </a:r>
            </a:p>
            <a:p>
              <a:pPr algn="ctr"/>
              <a:r>
                <a:rPr lang="el-GR" sz="2000" b="1" dirty="0">
                  <a:solidFill>
                    <a:srgbClr val="FF0000"/>
                  </a:solidFill>
                </a:rPr>
                <a:t>αδυναμία αποβολής περίσσειας  </a:t>
              </a:r>
              <a:r>
                <a:rPr lang="en-US" sz="2000" b="1" dirty="0">
                  <a:solidFill>
                    <a:srgbClr val="FF0000"/>
                  </a:solidFill>
                </a:rPr>
                <a:t>HCO</a:t>
              </a:r>
              <a:r>
                <a:rPr lang="en-US" sz="2000" b="1" baseline="-25000" dirty="0">
                  <a:solidFill>
                    <a:srgbClr val="FF0000"/>
                  </a:solidFill>
                </a:rPr>
                <a:t>3</a:t>
              </a:r>
              <a:r>
                <a:rPr lang="en-US" sz="2000" b="1" baseline="30000" dirty="0">
                  <a:solidFill>
                    <a:srgbClr val="FF0000"/>
                  </a:solidFill>
                </a:rPr>
                <a:t>-</a:t>
              </a:r>
              <a:endParaRPr lang="el-GR" sz="20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Ευθύγραμμο βέλος σύνδεσης 10"/>
            <p:cNvCxnSpPr>
              <a:endCxn id="14" idx="1"/>
            </p:cNvCxnSpPr>
            <p:nvPr/>
          </p:nvCxnSpPr>
          <p:spPr>
            <a:xfrm>
              <a:off x="983655" y="4397390"/>
              <a:ext cx="1375730" cy="538792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Ορθογώνιο 13"/>
            <p:cNvSpPr/>
            <p:nvPr/>
          </p:nvSpPr>
          <p:spPr>
            <a:xfrm>
              <a:off x="2359385" y="4582239"/>
              <a:ext cx="37210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solidFill>
                    <a:srgbClr val="002060"/>
                  </a:solidFill>
                </a:rPr>
                <a:t>Νεφρική Αγγειοσύσπαση</a:t>
              </a:r>
            </a:p>
            <a:p>
              <a:r>
                <a:rPr lang="el-GR" sz="2000" b="1" dirty="0">
                  <a:solidFill>
                    <a:srgbClr val="002060"/>
                  </a:solidFill>
                </a:rPr>
                <a:t>Υπογκαιμία (</a:t>
              </a:r>
              <a:r>
                <a:rPr lang="el-GR" sz="2000" b="1" dirty="0" err="1">
                  <a:solidFill>
                    <a:srgbClr val="002060"/>
                  </a:solidFill>
                  <a:latin typeface="Calibri"/>
                </a:rPr>
                <a:t>↑διούρηση</a:t>
              </a:r>
              <a:r>
                <a:rPr lang="el-GR" sz="2000" b="1" dirty="0">
                  <a:solidFill>
                    <a:srgbClr val="002060"/>
                  </a:solidFill>
                  <a:latin typeface="Calibri"/>
                </a:rPr>
                <a:t>-↓</a:t>
              </a:r>
              <a:r>
                <a:rPr lang="en-US" sz="2000" b="1" dirty="0">
                  <a:solidFill>
                    <a:srgbClr val="002060"/>
                  </a:solidFill>
                  <a:latin typeface="Calibri"/>
                </a:rPr>
                <a:t>ADH)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Δεξιό βέλος 14"/>
            <p:cNvSpPr/>
            <p:nvPr/>
          </p:nvSpPr>
          <p:spPr>
            <a:xfrm>
              <a:off x="6210060" y="4227152"/>
              <a:ext cx="648072" cy="710173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3180398" y="3591212"/>
              <a:ext cx="329981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>
                  <a:solidFill>
                    <a:srgbClr val="002060"/>
                  </a:solidFill>
                </a:rPr>
                <a:t>Εναπόθεση ασβεστίου λόγω </a:t>
              </a:r>
            </a:p>
            <a:p>
              <a:r>
                <a:rPr lang="el-GR" sz="2000" b="1" dirty="0" err="1">
                  <a:solidFill>
                    <a:srgbClr val="002060"/>
                  </a:solidFill>
                </a:rPr>
                <a:t>αλκαλοποίησης</a:t>
              </a:r>
              <a:r>
                <a:rPr lang="el-GR" sz="2000" b="1" dirty="0">
                  <a:solidFill>
                    <a:srgbClr val="002060"/>
                  </a:solidFill>
                </a:rPr>
                <a:t> των ούρων </a:t>
              </a:r>
              <a:endParaRPr lang="el-GR" sz="2000" b="1" baseline="-25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17 - Ομάδα"/>
          <p:cNvGrpSpPr>
            <a:grpSpLocks/>
          </p:cNvGrpSpPr>
          <p:nvPr/>
        </p:nvGrpSpPr>
        <p:grpSpPr bwMode="auto">
          <a:xfrm>
            <a:off x="857251" y="3143250"/>
            <a:ext cx="7572375" cy="2655102"/>
            <a:chOff x="785786" y="2643182"/>
            <a:chExt cx="7643834" cy="2714644"/>
          </a:xfrm>
        </p:grpSpPr>
        <p:grpSp>
          <p:nvGrpSpPr>
            <p:cNvPr id="21" name="4 - Ομάδα"/>
            <p:cNvGrpSpPr>
              <a:grpSpLocks/>
            </p:cNvGrpSpPr>
            <p:nvPr/>
          </p:nvGrpSpPr>
          <p:grpSpPr bwMode="auto">
            <a:xfrm>
              <a:off x="785786" y="2643182"/>
              <a:ext cx="7643834" cy="2714644"/>
              <a:chOff x="0" y="2643188"/>
              <a:chExt cx="9144000" cy="3071812"/>
            </a:xfrm>
          </p:grpSpPr>
          <p:pic>
            <p:nvPicPr>
              <p:cNvPr id="28" name="Picture 2" descr="C:\Documents and Settings\elena\Επιφάνεια εργασίας\Εικόνα γεσ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7" t="1299" r="1385" b="51944"/>
              <a:stretch>
                <a:fillRect/>
              </a:stretch>
            </p:blipFill>
            <p:spPr bwMode="auto">
              <a:xfrm>
                <a:off x="0" y="2643188"/>
                <a:ext cx="9144000" cy="307181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7 - Ευθύγραμμο βέλος σύνδεσης"/>
              <p:cNvCxnSpPr/>
              <p:nvPr/>
            </p:nvCxnSpPr>
            <p:spPr>
              <a:xfrm rot="10800000">
                <a:off x="1713781" y="4643305"/>
                <a:ext cx="644106" cy="18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8 - Ευθύγραμμο βέλος σύνδεσης"/>
              <p:cNvCxnSpPr/>
              <p:nvPr/>
            </p:nvCxnSpPr>
            <p:spPr>
              <a:xfrm rot="10800000">
                <a:off x="6000151" y="4501882"/>
                <a:ext cx="64410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2" name="9 - TextBox"/>
            <p:cNvSpPr txBox="1">
              <a:spLocks noChangeArrowheads="1"/>
            </p:cNvSpPr>
            <p:nvPr/>
          </p:nvSpPr>
          <p:spPr bwMode="auto">
            <a:xfrm>
              <a:off x="986070" y="3285930"/>
              <a:ext cx="714708" cy="344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Comic Sans MS" pitchFamily="66" charset="0"/>
                </a:rPr>
                <a:t>OH</a:t>
              </a:r>
              <a:r>
                <a:rPr lang="en-US" sz="1600" b="1" baseline="30000" dirty="0">
                  <a:solidFill>
                    <a:srgbClr val="002060"/>
                  </a:solidFill>
                  <a:latin typeface="Comic Sans MS" pitchFamily="66" charset="0"/>
                </a:rPr>
                <a:t>-</a:t>
              </a:r>
              <a:endParaRPr lang="el-GR" sz="1600" b="1" baseline="300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23" name="10 - TextBox"/>
            <p:cNvSpPr txBox="1">
              <a:spLocks noChangeArrowheads="1"/>
            </p:cNvSpPr>
            <p:nvPr/>
          </p:nvSpPr>
          <p:spPr bwMode="auto">
            <a:xfrm>
              <a:off x="4317529" y="4797878"/>
              <a:ext cx="1642543" cy="3461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srgbClr val="FF0000"/>
                  </a:solidFill>
                  <a:latin typeface="Comic Sans MS" pitchFamily="66" charset="0"/>
                </a:rPr>
                <a:t>Kayexalate</a:t>
              </a:r>
              <a:endParaRPr lang="el-GR" sz="16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4" name="11 - TextBox"/>
            <p:cNvSpPr txBox="1">
              <a:spLocks noChangeArrowheads="1"/>
            </p:cNvSpPr>
            <p:nvPr/>
          </p:nvSpPr>
          <p:spPr bwMode="auto">
            <a:xfrm>
              <a:off x="1071028" y="4928508"/>
              <a:ext cx="714706" cy="34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Comic Sans MS" pitchFamily="66" charset="0"/>
                </a:rPr>
                <a:t>H</a:t>
              </a:r>
              <a:r>
                <a:rPr lang="en-US" sz="1600" b="1" baseline="-25000" dirty="0">
                  <a:solidFill>
                    <a:srgbClr val="002060"/>
                  </a:solidFill>
                  <a:latin typeface="Comic Sans MS" pitchFamily="66" charset="0"/>
                </a:rPr>
                <a:t>2</a:t>
              </a:r>
              <a:r>
                <a:rPr lang="en-US" sz="1600" b="1" dirty="0">
                  <a:solidFill>
                    <a:srgbClr val="002060"/>
                  </a:solidFill>
                  <a:latin typeface="Comic Sans MS" pitchFamily="66" charset="0"/>
                </a:rPr>
                <a:t>O</a:t>
              </a:r>
              <a:endParaRPr lang="el-GR" sz="1600" b="1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cxnSp>
          <p:nvCxnSpPr>
            <p:cNvPr id="25" name="13 - Ευθύγραμμο βέλος σύνδεσης"/>
            <p:cNvCxnSpPr/>
            <p:nvPr/>
          </p:nvCxnSpPr>
          <p:spPr>
            <a:xfrm rot="5400000">
              <a:off x="786541" y="4214344"/>
              <a:ext cx="11426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14 - TextBox"/>
            <p:cNvSpPr txBox="1">
              <a:spLocks noChangeArrowheads="1"/>
            </p:cNvSpPr>
            <p:nvPr/>
          </p:nvSpPr>
          <p:spPr bwMode="auto">
            <a:xfrm>
              <a:off x="4500337" y="3285930"/>
              <a:ext cx="616755" cy="344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0000"/>
                  </a:solidFill>
                  <a:latin typeface="Comic Sans MS" pitchFamily="66" charset="0"/>
                </a:rPr>
                <a:t>Al</a:t>
              </a:r>
              <a:endParaRPr lang="el-GR" sz="1600" b="1" baseline="30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27" name="16 - Ευθύγραμμο βέλος σύνδεσης"/>
            <p:cNvCxnSpPr/>
            <p:nvPr/>
          </p:nvCxnSpPr>
          <p:spPr>
            <a:xfrm rot="5400000">
              <a:off x="4215048" y="4213542"/>
              <a:ext cx="1142663" cy="160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11 - TextBox"/>
          <p:cNvSpPr txBox="1">
            <a:spLocks noChangeArrowheads="1"/>
          </p:cNvSpPr>
          <p:nvPr/>
        </p:nvSpPr>
        <p:spPr bwMode="auto">
          <a:xfrm>
            <a:off x="5651501" y="4541059"/>
            <a:ext cx="331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l-G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8" name="Ευθύγραμμο βέλος σύνδεσης 37"/>
          <p:cNvCxnSpPr/>
          <p:nvPr/>
        </p:nvCxnSpPr>
        <p:spPr>
          <a:xfrm flipV="1">
            <a:off x="6804249" y="4741114"/>
            <a:ext cx="1204537" cy="8689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Ορθογώνιο 38"/>
          <p:cNvSpPr/>
          <p:nvPr/>
        </p:nvSpPr>
        <p:spPr>
          <a:xfrm>
            <a:off x="48800" y="548680"/>
            <a:ext cx="9058688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040345"/>
              </p:ext>
            </p:extLst>
          </p:nvPr>
        </p:nvGraphicFramePr>
        <p:xfrm>
          <a:off x="827584" y="908720"/>
          <a:ext cx="7632848" cy="48965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16424"/>
                <a:gridCol w="3816424"/>
              </a:tblGrid>
              <a:tr h="482236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Arial" pitchFamily="34" charset="0"/>
                          <a:cs typeface="Arial" pitchFamily="34" charset="0"/>
                        </a:rPr>
                        <a:t>Μεταβολική αλκάλωση από χορήγηση </a:t>
                      </a:r>
                      <a:r>
                        <a:rPr lang="el-GR" sz="2000" b="1" dirty="0" err="1" smtClean="0">
                          <a:latin typeface="Arial" pitchFamily="34" charset="0"/>
                          <a:cs typeface="Arial" pitchFamily="34" charset="0"/>
                        </a:rPr>
                        <a:t>αλκάλεων</a:t>
                      </a:r>
                      <a:endParaRPr lang="el-GR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82236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Νεφρική</a:t>
                      </a:r>
                      <a:r>
                        <a:rPr lang="el-GR" sz="2000" b="1" baseline="0" dirty="0" smtClean="0"/>
                        <a:t> λειτουργία 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Αιτία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66036"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/>
                        <a:t>Φυσιολογική νεφρική λειτουργία</a:t>
                      </a:r>
                      <a:endParaRPr lang="en-US" sz="2000" b="1" dirty="0" smtClean="0"/>
                    </a:p>
                    <a:p>
                      <a:pPr algn="l"/>
                      <a:r>
                        <a:rPr lang="el-GR" sz="2000" b="0" dirty="0" smtClean="0"/>
                        <a:t>(μόνο σε συνδυασμό </a:t>
                      </a:r>
                      <a:r>
                        <a:rPr lang="el-GR" sz="2000" b="0" u="sng" dirty="0" smtClean="0"/>
                        <a:t>ελλείμματος Κ</a:t>
                      </a:r>
                      <a:r>
                        <a:rPr lang="el-GR" sz="2000" b="0" u="sng" baseline="30000" dirty="0" smtClean="0"/>
                        <a:t>+</a:t>
                      </a:r>
                      <a:r>
                        <a:rPr lang="el-GR" sz="2000" b="0" u="sng" dirty="0" smtClean="0"/>
                        <a:t> ή</a:t>
                      </a:r>
                      <a:r>
                        <a:rPr lang="el-GR" sz="2000" b="0" u="sng" baseline="0" dirty="0" smtClean="0"/>
                        <a:t> χαμηλής πρόσληψης </a:t>
                      </a:r>
                      <a:r>
                        <a:rPr lang="en-US" sz="2000" b="0" u="sng" dirty="0" err="1" smtClean="0"/>
                        <a:t>NaCI</a:t>
                      </a:r>
                      <a:r>
                        <a:rPr lang="el-GR" sz="2000" b="0" dirty="0" smtClean="0"/>
                        <a:t>)</a:t>
                      </a:r>
                      <a:endParaRPr lang="el-G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="0" dirty="0" smtClean="0"/>
                        <a:t>Πρόσληψη αλκάλεων </a:t>
                      </a:r>
                      <a:r>
                        <a:rPr lang="it-IT" sz="2000" b="0" dirty="0" smtClean="0"/>
                        <a:t>: NaHCO</a:t>
                      </a:r>
                      <a:r>
                        <a:rPr lang="it-IT" sz="2000" b="0" baseline="-25000" dirty="0" smtClean="0"/>
                        <a:t>3</a:t>
                      </a:r>
                      <a:r>
                        <a:rPr lang="it-IT" sz="2000" b="0" dirty="0" smtClean="0"/>
                        <a:t>, citrate,lactate, acetate, </a:t>
                      </a:r>
                      <a:r>
                        <a:rPr lang="el-GR" sz="2000" b="0" dirty="0" smtClean="0"/>
                        <a:t>ανιόντα αμινοξέων</a:t>
                      </a:r>
                      <a:endParaRPr lang="el-GR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66036"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/>
                        <a:t>Χρονία Νεφρική Νόσος</a:t>
                      </a:r>
                      <a:endParaRPr lang="el-G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Σύνδρομο </a:t>
                      </a:r>
                      <a:r>
                        <a:rPr lang="sv-SE" sz="2000" b="1" dirty="0" smtClean="0">
                          <a:solidFill>
                            <a:srgbClr val="FF0000"/>
                          </a:solidFill>
                        </a:rPr>
                        <a:t>Milk-alkali 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sv-SE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Πρόσληψη βάσεων</a:t>
                      </a:r>
                      <a:endParaRPr lang="sv-SE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Συνδυασμός </a:t>
                      </a:r>
                      <a:r>
                        <a:rPr lang="sv-SE" sz="2000" b="1" dirty="0" smtClean="0">
                          <a:solidFill>
                            <a:srgbClr val="FF0000"/>
                          </a:solidFill>
                        </a:rPr>
                        <a:t>Aluminum hydroxide 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και</a:t>
                      </a:r>
                      <a:r>
                        <a:rPr lang="sv-SE" sz="2000" b="1" dirty="0" smtClean="0">
                          <a:solidFill>
                            <a:srgbClr val="FF0000"/>
                          </a:solidFill>
                        </a:rPr>
                        <a:t> K</a:t>
                      </a:r>
                      <a:r>
                        <a:rPr lang="sv-SE" sz="2000" b="1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2000" b="1" dirty="0" smtClean="0">
                          <a:solidFill>
                            <a:srgbClr val="FF0000"/>
                          </a:solidFill>
                        </a:rPr>
                        <a:t>exchange resin</a:t>
                      </a:r>
                      <a:endParaRPr lang="el-GR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Ορθογώνιο 30"/>
          <p:cNvSpPr/>
          <p:nvPr/>
        </p:nvSpPr>
        <p:spPr>
          <a:xfrm>
            <a:off x="48800" y="25460"/>
            <a:ext cx="909520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Μεταβολική αλκάλωση από χορήγηση </a:t>
            </a:r>
            <a:r>
              <a:rPr lang="el-GR" sz="2800" b="1" dirty="0" err="1">
                <a:solidFill>
                  <a:srgbClr val="FF0000"/>
                </a:solidFill>
              </a:rPr>
              <a:t>αλκάλεων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4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/>
          <p:cNvSpPr/>
          <p:nvPr/>
        </p:nvSpPr>
        <p:spPr>
          <a:xfrm>
            <a:off x="183672" y="72008"/>
            <a:ext cx="8759309" cy="63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grpSp>
        <p:nvGrpSpPr>
          <p:cNvPr id="1035" name="Ομάδα 1034"/>
          <p:cNvGrpSpPr/>
          <p:nvPr/>
        </p:nvGrpSpPr>
        <p:grpSpPr>
          <a:xfrm>
            <a:off x="71459" y="1637598"/>
            <a:ext cx="4225280" cy="4635761"/>
            <a:chOff x="71459" y="1637598"/>
            <a:chExt cx="4225280" cy="4635761"/>
          </a:xfrm>
        </p:grpSpPr>
        <p:sp>
          <p:nvSpPr>
            <p:cNvPr id="12" name="Ορθογώνιο 11"/>
            <p:cNvSpPr/>
            <p:nvPr/>
          </p:nvSpPr>
          <p:spPr>
            <a:xfrm>
              <a:off x="278652" y="2134597"/>
              <a:ext cx="2735950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↑</a:t>
              </a:r>
              <a:r>
                <a:rPr lang="el-GR" sz="2000" b="1" dirty="0">
                  <a:solidFill>
                    <a:srgbClr val="FF0000"/>
                  </a:solidFill>
                </a:rPr>
                <a:t> ΑΠ</a:t>
              </a:r>
              <a:r>
                <a:rPr lang="en-US" sz="2000" b="1" dirty="0">
                  <a:solidFill>
                    <a:srgbClr val="FF0000"/>
                  </a:solidFill>
                </a:rPr>
                <a:t>, ↑ECF volume </a:t>
              </a:r>
              <a:r>
                <a:rPr lang="el-GR" sz="2000" b="1" dirty="0">
                  <a:solidFill>
                    <a:srgbClr val="FF0000"/>
                  </a:solidFill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Cl</a:t>
              </a:r>
              <a:r>
                <a:rPr lang="en-US" sz="2000" b="1" baseline="30000" dirty="0">
                  <a:solidFill>
                    <a:srgbClr val="FF0000"/>
                  </a:solidFill>
                </a:rPr>
                <a:t>−</a:t>
              </a:r>
              <a:r>
                <a:rPr lang="el-GR" sz="2000" b="1" dirty="0">
                  <a:solidFill>
                    <a:srgbClr val="FF0000"/>
                  </a:solidFill>
                </a:rPr>
                <a:t> ούρων </a:t>
              </a:r>
              <a:r>
                <a:rPr lang="en-US" sz="2000" b="1" dirty="0">
                  <a:solidFill>
                    <a:srgbClr val="FF0000"/>
                  </a:solidFill>
                </a:rPr>
                <a:t>&gt; 30 </a:t>
              </a:r>
              <a:r>
                <a:rPr lang="en-US" sz="2000" b="1" dirty="0" err="1">
                  <a:solidFill>
                    <a:srgbClr val="FF0000"/>
                  </a:solidFill>
                </a:rPr>
                <a:t>mEq</a:t>
              </a:r>
              <a:r>
                <a:rPr lang="en-US" sz="2000" b="1" dirty="0">
                  <a:solidFill>
                    <a:srgbClr val="FF0000"/>
                  </a:solidFill>
                </a:rPr>
                <a:t>/L</a:t>
              </a:r>
              <a:endParaRPr lang="el-GR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2195737" y="1637598"/>
              <a:ext cx="2101002" cy="3512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>
              <a:off x="1646626" y="2934237"/>
              <a:ext cx="0" cy="4947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Ορθογώνιο 21"/>
            <p:cNvSpPr/>
            <p:nvPr/>
          </p:nvSpPr>
          <p:spPr>
            <a:xfrm>
              <a:off x="71459" y="3411037"/>
              <a:ext cx="3334374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2000" b="1" i="1" dirty="0">
                  <a:solidFill>
                    <a:srgbClr val="002060"/>
                  </a:solidFill>
                </a:rPr>
                <a:t>Εκτίμηση επιπέδων </a:t>
              </a:r>
            </a:p>
            <a:p>
              <a:pPr algn="ctr"/>
              <a:r>
                <a:rPr lang="en-US" sz="2000" b="1" i="1" u="sng" dirty="0">
                  <a:solidFill>
                    <a:srgbClr val="002060"/>
                  </a:solidFill>
                </a:rPr>
                <a:t>ALD</a:t>
              </a:r>
              <a:r>
                <a:rPr lang="el-GR" sz="2000" b="1" i="1" u="sng" dirty="0">
                  <a:solidFill>
                    <a:srgbClr val="002060"/>
                  </a:solidFill>
                </a:rPr>
                <a:t> και </a:t>
              </a:r>
              <a:r>
                <a:rPr lang="en-US" sz="2000" b="1" i="1" u="sng" dirty="0">
                  <a:solidFill>
                    <a:srgbClr val="002060"/>
                  </a:solidFill>
                </a:rPr>
                <a:t>REN.</a:t>
              </a:r>
              <a:endParaRPr lang="el-GR" sz="2000" b="1" i="1" u="sng" dirty="0">
                <a:solidFill>
                  <a:srgbClr val="002060"/>
                </a:solidFill>
              </a:endParaRPr>
            </a:p>
            <a:p>
              <a:pPr algn="ctr"/>
              <a:r>
                <a:rPr lang="el-GR" sz="2000" b="1" dirty="0"/>
                <a:t>σ. </a:t>
              </a:r>
              <a:r>
                <a:rPr lang="en-US" sz="2000" b="1" dirty="0"/>
                <a:t>Cushing</a:t>
              </a:r>
              <a:endParaRPr lang="el-GR" sz="2000" b="1" dirty="0"/>
            </a:p>
            <a:p>
              <a:pPr algn="ctr"/>
              <a:r>
                <a:rPr lang="el-GR" sz="2000" b="1" dirty="0" err="1"/>
                <a:t>Πρωτ</a:t>
              </a:r>
              <a:r>
                <a:rPr lang="el-GR" sz="2000" b="1" dirty="0"/>
                <a:t>. υπεραλδοστερονισμός</a:t>
              </a:r>
            </a:p>
            <a:p>
              <a:pPr algn="ctr"/>
              <a:r>
                <a:rPr lang="el-GR" sz="2000" b="1" dirty="0" err="1"/>
                <a:t>Δευτ</a:t>
              </a:r>
              <a:r>
                <a:rPr lang="el-GR" sz="2000" b="1" dirty="0"/>
                <a:t>. υπεραλδοστερονισμός</a:t>
              </a:r>
            </a:p>
            <a:p>
              <a:pPr algn="ctr"/>
              <a:r>
                <a:rPr lang="el-GR" sz="2000" b="1" dirty="0"/>
                <a:t>Εξωγενώς κορτικοειδή</a:t>
              </a:r>
            </a:p>
            <a:p>
              <a:pPr algn="ctr"/>
              <a:r>
                <a:rPr lang="en-US" sz="2000" b="1" dirty="0" err="1"/>
                <a:t>Liddle</a:t>
              </a:r>
              <a:endParaRPr lang="en-US" sz="2000" b="1" dirty="0"/>
            </a:p>
            <a:p>
              <a:pPr algn="ctr"/>
              <a:endParaRPr lang="en-US" sz="2000" b="1" dirty="0"/>
            </a:p>
            <a:p>
              <a:pPr algn="ctr"/>
              <a:endParaRPr lang="el-GR" sz="2000" b="1" dirty="0"/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2691669" y="188640"/>
            <a:ext cx="3269144" cy="461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</a:rPr>
              <a:t>Μεταβολική Αλκάλωση 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grpSp>
        <p:nvGrpSpPr>
          <p:cNvPr id="1043" name="Ομάδα 1042"/>
          <p:cNvGrpSpPr/>
          <p:nvPr/>
        </p:nvGrpSpPr>
        <p:grpSpPr>
          <a:xfrm>
            <a:off x="4211961" y="1637598"/>
            <a:ext cx="3427555" cy="1359354"/>
            <a:chOff x="4211960" y="1637598"/>
            <a:chExt cx="3427555" cy="1359354"/>
          </a:xfrm>
        </p:grpSpPr>
        <p:sp>
          <p:nvSpPr>
            <p:cNvPr id="23" name="Ορθογώνιο 22"/>
            <p:cNvSpPr/>
            <p:nvPr/>
          </p:nvSpPr>
          <p:spPr>
            <a:xfrm>
              <a:off x="4211960" y="2596842"/>
              <a:ext cx="342755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↓/</a:t>
              </a:r>
              <a:r>
                <a:rPr lang="el-GR" sz="2000" b="1" dirty="0">
                  <a:solidFill>
                    <a:srgbClr val="FF0000"/>
                  </a:solidFill>
                </a:rPr>
                <a:t>Φυσ. ΑΠ,</a:t>
              </a:r>
              <a:r>
                <a:rPr lang="en-US" sz="2000" b="1" dirty="0">
                  <a:solidFill>
                    <a:srgbClr val="FF0000"/>
                  </a:solidFill>
                </a:rPr>
                <a:t> ↓</a:t>
              </a:r>
              <a:r>
                <a:rPr lang="el-GR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ECF volume </a:t>
              </a:r>
              <a:r>
                <a:rPr lang="el-GR" sz="2000" b="1" dirty="0">
                  <a:solidFill>
                    <a:srgbClr val="FF0000"/>
                  </a:solidFill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Ευθύγραμμο βέλος σύνδεσης 27"/>
            <p:cNvCxnSpPr/>
            <p:nvPr/>
          </p:nvCxnSpPr>
          <p:spPr>
            <a:xfrm>
              <a:off x="4276948" y="1637598"/>
              <a:ext cx="1615141" cy="850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24" name="Επεξήγηση με παραλληλόγραμμο 1023"/>
          <p:cNvSpPr/>
          <p:nvPr/>
        </p:nvSpPr>
        <p:spPr>
          <a:xfrm>
            <a:off x="6423628" y="72009"/>
            <a:ext cx="2612869" cy="2308810"/>
          </a:xfrm>
          <a:prstGeom prst="wedgeRectCallout">
            <a:avLst>
              <a:gd name="adj1" fmla="val -74112"/>
              <a:gd name="adj2" fmla="val -32564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r>
              <a:rPr lang="el-GR" sz="2000" b="1" dirty="0" err="1">
                <a:solidFill>
                  <a:srgbClr val="FF0000"/>
                </a:solidFill>
              </a:rPr>
              <a:t>Συμπτ</a:t>
            </a:r>
            <a:r>
              <a:rPr lang="el-GR" sz="2000" b="1" dirty="0">
                <a:solidFill>
                  <a:srgbClr val="FF0000"/>
                </a:solidFill>
              </a:rPr>
              <a:t>. σχετιζόμενα</a:t>
            </a:r>
            <a:r>
              <a:rPr lang="el-GR" sz="2000" b="1" dirty="0">
                <a:solidFill>
                  <a:srgbClr val="002060"/>
                </a:solidFill>
              </a:rPr>
              <a:t>:</a:t>
            </a:r>
          </a:p>
          <a:p>
            <a:pPr marL="457153" indent="-457153"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Άμεσα  με τη Μ.Α.</a:t>
            </a:r>
          </a:p>
          <a:p>
            <a:pPr marL="457153" indent="-457153"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Υποξία</a:t>
            </a:r>
          </a:p>
          <a:p>
            <a:pPr marL="457153" indent="-457153"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Αιτία της ΜΑ</a:t>
            </a:r>
          </a:p>
          <a:p>
            <a:pPr marL="457153" indent="-457153"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Ηλεκτρολυτικές διαταραχές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2411761" y="650306"/>
            <a:ext cx="4011867" cy="1018071"/>
            <a:chOff x="2411760" y="650305"/>
            <a:chExt cx="4011867" cy="1018071"/>
          </a:xfrm>
        </p:grpSpPr>
        <p:sp>
          <p:nvSpPr>
            <p:cNvPr id="10" name="Ορθογώνιο 9"/>
            <p:cNvSpPr/>
            <p:nvPr/>
          </p:nvSpPr>
          <p:spPr>
            <a:xfrm>
              <a:off x="2411760" y="1268266"/>
              <a:ext cx="4011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Έλεγχος ΑΠ , </a:t>
              </a:r>
              <a:r>
                <a:rPr lang="en-US" sz="2000" b="1" dirty="0"/>
                <a:t>ECF volume, [</a:t>
              </a:r>
              <a:r>
                <a:rPr lang="en-US" sz="2000" b="1" dirty="0" err="1"/>
                <a:t>Cl</a:t>
              </a:r>
              <a:r>
                <a:rPr lang="en-US" sz="2000" b="1" baseline="30000" dirty="0"/>
                <a:t>-</a:t>
              </a:r>
              <a:r>
                <a:rPr lang="en-US" sz="2000" b="1" dirty="0"/>
                <a:t>] </a:t>
              </a:r>
              <a:r>
                <a:rPr lang="el-GR" sz="2000" b="1" dirty="0"/>
                <a:t>ούρα</a:t>
              </a:r>
            </a:p>
          </p:txBody>
        </p:sp>
        <p:cxnSp>
          <p:nvCxnSpPr>
            <p:cNvPr id="1030" name="Ευθύγραμμο βέλος σύνδεσης 1029"/>
            <p:cNvCxnSpPr/>
            <p:nvPr/>
          </p:nvCxnSpPr>
          <p:spPr>
            <a:xfrm>
              <a:off x="4326240" y="650305"/>
              <a:ext cx="0" cy="617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44" name="Ομάδα 1043"/>
          <p:cNvGrpSpPr/>
          <p:nvPr/>
        </p:nvGrpSpPr>
        <p:grpSpPr>
          <a:xfrm>
            <a:off x="3405834" y="2986262"/>
            <a:ext cx="2573003" cy="3751120"/>
            <a:chOff x="3405833" y="2986261"/>
            <a:chExt cx="2573003" cy="3751120"/>
          </a:xfrm>
        </p:grpSpPr>
        <p:sp>
          <p:nvSpPr>
            <p:cNvPr id="35" name="Επεξήγηση με παραλληλόγραμμο 34"/>
            <p:cNvSpPr/>
            <p:nvPr/>
          </p:nvSpPr>
          <p:spPr>
            <a:xfrm>
              <a:off x="3405833" y="5585253"/>
              <a:ext cx="1742231" cy="1152128"/>
            </a:xfrm>
            <a:prstGeom prst="wedgeRectCallout">
              <a:avLst>
                <a:gd name="adj1" fmla="val 21086"/>
                <a:gd name="adj2" fmla="val -1186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 Αφυδάτωση Υπόταση</a:t>
              </a:r>
            </a:p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ΓΕΣ, </a:t>
              </a:r>
              <a:r>
                <a:rPr lang="el-GR" sz="2000" b="1" dirty="0" err="1">
                  <a:solidFill>
                    <a:srgbClr val="FF0000"/>
                  </a:solidFill>
                </a:rPr>
                <a:t>↓</a:t>
              </a:r>
              <a:r>
                <a:rPr lang="el-GR" sz="2000" b="1" dirty="0" err="1">
                  <a:solidFill>
                    <a:srgbClr val="002060"/>
                  </a:solidFill>
                </a:rPr>
                <a:t>Κ</a:t>
              </a:r>
              <a:r>
                <a:rPr lang="el-GR" sz="2000" b="1" baseline="30000" dirty="0">
                  <a:solidFill>
                    <a:srgbClr val="002060"/>
                  </a:solidFill>
                </a:rPr>
                <a:t>+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3" name="Ευθύγραμμο βέλος σύνδεσης 42"/>
            <p:cNvCxnSpPr/>
            <p:nvPr/>
          </p:nvCxnSpPr>
          <p:spPr>
            <a:xfrm flipH="1">
              <a:off x="4725816" y="2986261"/>
              <a:ext cx="1253020" cy="2787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Ορθογώνιο 48"/>
            <p:cNvSpPr/>
            <p:nvPr/>
          </p:nvSpPr>
          <p:spPr>
            <a:xfrm>
              <a:off x="4283968" y="3411037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rgbClr val="002060"/>
                  </a:solidFill>
                </a:rPr>
                <a:t>Clur</a:t>
              </a:r>
              <a:endParaRPr lang="en-US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52" name="Ορθογώνιο 51"/>
            <p:cNvSpPr/>
            <p:nvPr/>
          </p:nvSpPr>
          <p:spPr>
            <a:xfrm>
              <a:off x="3714370" y="3804980"/>
              <a:ext cx="17213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i="1" u="sng" dirty="0">
                  <a:solidFill>
                    <a:srgbClr val="FF0000"/>
                  </a:solidFill>
                </a:rPr>
                <a:t> &lt; 20 </a:t>
              </a:r>
              <a:r>
                <a:rPr lang="en-US" sz="2000" b="1" i="1" u="sng" dirty="0" err="1">
                  <a:solidFill>
                    <a:srgbClr val="002060"/>
                  </a:solidFill>
                </a:rPr>
                <a:t>mEq</a:t>
              </a:r>
              <a:r>
                <a:rPr lang="en-US" sz="2000" b="1" i="1" u="sng" dirty="0">
                  <a:solidFill>
                    <a:srgbClr val="002060"/>
                  </a:solidFill>
                </a:rPr>
                <a:t>/24h</a:t>
              </a:r>
            </a:p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Έμετοι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Levin</a:t>
              </a:r>
            </a:p>
          </p:txBody>
        </p:sp>
      </p:grpSp>
      <p:grpSp>
        <p:nvGrpSpPr>
          <p:cNvPr id="1036" name="Ομάδα 1035"/>
          <p:cNvGrpSpPr/>
          <p:nvPr/>
        </p:nvGrpSpPr>
        <p:grpSpPr>
          <a:xfrm>
            <a:off x="183673" y="650305"/>
            <a:ext cx="2588128" cy="6107732"/>
            <a:chOff x="183672" y="650305"/>
            <a:chExt cx="2588128" cy="6107732"/>
          </a:xfrm>
        </p:grpSpPr>
        <p:sp>
          <p:nvSpPr>
            <p:cNvPr id="57" name="Επεξήγηση με παραλληλόγραμμο 56"/>
            <p:cNvSpPr/>
            <p:nvPr/>
          </p:nvSpPr>
          <p:spPr>
            <a:xfrm>
              <a:off x="183672" y="650305"/>
              <a:ext cx="2210741" cy="654404"/>
            </a:xfrm>
            <a:prstGeom prst="wedgeRectCallout">
              <a:avLst>
                <a:gd name="adj1" fmla="val -1444"/>
                <a:gd name="adj2" fmla="val 171485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Υπέρταση</a:t>
              </a:r>
            </a:p>
          </p:txBody>
        </p:sp>
        <p:sp>
          <p:nvSpPr>
            <p:cNvPr id="58" name="Επεξήγηση με παραλληλόγραμμο 57"/>
            <p:cNvSpPr/>
            <p:nvPr/>
          </p:nvSpPr>
          <p:spPr>
            <a:xfrm>
              <a:off x="278012" y="5605909"/>
              <a:ext cx="2493788" cy="1152128"/>
            </a:xfrm>
            <a:prstGeom prst="wedgeRectCallout">
              <a:avLst>
                <a:gd name="adj1" fmla="val -19550"/>
                <a:gd name="adj2" fmla="val -85913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>
                  <a:solidFill>
                    <a:srgbClr val="002060"/>
                  </a:solidFill>
                </a:rPr>
                <a:t>Συμπτώματα </a:t>
              </a:r>
              <a:r>
                <a:rPr lang="el-GR" sz="2000" b="1" dirty="0" err="1">
                  <a:solidFill>
                    <a:srgbClr val="002060"/>
                  </a:solidFill>
                </a:rPr>
                <a:t>ενδοκρινοπάθειας</a:t>
              </a:r>
              <a:r>
                <a:rPr lang="el-GR" sz="2000" b="1" dirty="0">
                  <a:solidFill>
                    <a:srgbClr val="002060"/>
                  </a:solidFill>
                </a:rPr>
                <a:t> </a:t>
              </a:r>
            </a:p>
            <a:p>
              <a:r>
                <a:rPr lang="el-GR" sz="2000" b="1" dirty="0">
                  <a:solidFill>
                    <a:srgbClr val="002060"/>
                  </a:solidFill>
                </a:rPr>
                <a:t>(</a:t>
              </a:r>
              <a:r>
                <a:rPr lang="el-GR" sz="2000" b="1" dirty="0" err="1">
                  <a:solidFill>
                    <a:srgbClr val="002060"/>
                  </a:solidFill>
                </a:rPr>
                <a:t>υπερκορτιζολισμός</a:t>
              </a:r>
              <a:r>
                <a:rPr lang="el-GR" sz="2000" b="1" dirty="0">
                  <a:solidFill>
                    <a:srgbClr val="002060"/>
                  </a:solidFill>
                </a:rPr>
                <a:t>)</a:t>
              </a:r>
            </a:p>
          </p:txBody>
        </p:sp>
      </p:grpSp>
      <p:grpSp>
        <p:nvGrpSpPr>
          <p:cNvPr id="1045" name="Ομάδα 1044"/>
          <p:cNvGrpSpPr/>
          <p:nvPr/>
        </p:nvGrpSpPr>
        <p:grpSpPr>
          <a:xfrm>
            <a:off x="5908730" y="3005449"/>
            <a:ext cx="2892288" cy="3731932"/>
            <a:chOff x="5908730" y="3005449"/>
            <a:chExt cx="2892288" cy="3731932"/>
          </a:xfrm>
        </p:grpSpPr>
        <p:sp>
          <p:nvSpPr>
            <p:cNvPr id="55" name="Ορθογώνιο 54"/>
            <p:cNvSpPr/>
            <p:nvPr/>
          </p:nvSpPr>
          <p:spPr>
            <a:xfrm>
              <a:off x="6583236" y="3808369"/>
              <a:ext cx="172136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u="sng" dirty="0">
                  <a:solidFill>
                    <a:srgbClr val="FF0000"/>
                  </a:solidFill>
                </a:rPr>
                <a:t>&gt;</a:t>
              </a:r>
              <a:r>
                <a:rPr lang="el-GR" sz="2000" b="1" i="1" u="sng" dirty="0">
                  <a:solidFill>
                    <a:srgbClr val="FF0000"/>
                  </a:solidFill>
                </a:rPr>
                <a:t> 20 </a:t>
              </a:r>
              <a:r>
                <a:rPr lang="en-US" sz="2000" b="1" i="1" u="sng" dirty="0" err="1">
                  <a:solidFill>
                    <a:srgbClr val="002060"/>
                  </a:solidFill>
                </a:rPr>
                <a:t>mEq</a:t>
              </a:r>
              <a:r>
                <a:rPr lang="en-US" sz="2000" b="1" i="1" u="sng" dirty="0">
                  <a:solidFill>
                    <a:srgbClr val="002060"/>
                  </a:solidFill>
                </a:rPr>
                <a:t>/24h</a:t>
              </a:r>
            </a:p>
            <a:p>
              <a:pPr algn="ctr"/>
              <a:r>
                <a:rPr lang="el-GR" sz="2000" b="1" dirty="0">
                  <a:solidFill>
                    <a:srgbClr val="002060"/>
                  </a:solidFill>
                </a:rPr>
                <a:t>Διουρητικά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</a:rPr>
                <a:t>Bartter </a:t>
              </a:r>
              <a:endParaRPr lang="el-GR" sz="20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rgbClr val="002060"/>
                  </a:solidFill>
                </a:rPr>
                <a:t>Gitelman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6" name="Επεξήγηση με παραλληλόγραμμο 65"/>
            <p:cNvSpPr/>
            <p:nvPr/>
          </p:nvSpPr>
          <p:spPr>
            <a:xfrm>
              <a:off x="6590277" y="5585253"/>
              <a:ext cx="2210741" cy="1152128"/>
            </a:xfrm>
            <a:prstGeom prst="wedgeRectCallout">
              <a:avLst>
                <a:gd name="adj1" fmla="val -22750"/>
                <a:gd name="adj2" fmla="val -9184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sz="2000" b="1" dirty="0">
                  <a:solidFill>
                    <a:srgbClr val="002060"/>
                  </a:solidFill>
                </a:rPr>
                <a:t>Υπόταση, Αφυδάτωση</a:t>
              </a:r>
            </a:p>
            <a:p>
              <a:r>
                <a:rPr lang="el-GR" sz="2000" b="1" dirty="0" err="1">
                  <a:solidFill>
                    <a:srgbClr val="FF0000"/>
                  </a:solidFill>
                </a:rPr>
                <a:t>↓</a:t>
              </a:r>
              <a:r>
                <a:rPr lang="el-GR" sz="2000" b="1" dirty="0" err="1">
                  <a:solidFill>
                    <a:srgbClr val="002060"/>
                  </a:solidFill>
                </a:rPr>
                <a:t>Κ</a:t>
              </a:r>
              <a:r>
                <a:rPr lang="el-GR" sz="20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000" b="1" dirty="0">
                  <a:solidFill>
                    <a:srgbClr val="002060"/>
                  </a:solidFill>
                </a:rPr>
                <a:t> </a:t>
              </a:r>
              <a:r>
                <a:rPr lang="el-GR" sz="2000" b="1" dirty="0">
                  <a:solidFill>
                    <a:srgbClr val="FF0000"/>
                  </a:solidFill>
                </a:rPr>
                <a:t>↓</a:t>
              </a:r>
              <a:r>
                <a:rPr lang="en-US" sz="2000" b="1" dirty="0">
                  <a:solidFill>
                    <a:srgbClr val="002060"/>
                  </a:solidFill>
                </a:rPr>
                <a:t>Ca</a:t>
              </a:r>
              <a:r>
                <a:rPr lang="el-GR" sz="2000" b="1" baseline="30000" dirty="0">
                  <a:solidFill>
                    <a:srgbClr val="002060"/>
                  </a:solidFill>
                </a:rPr>
                <a:t>2</a:t>
              </a:r>
              <a:r>
                <a:rPr lang="en-US" sz="20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000" b="1" dirty="0">
                  <a:solidFill>
                    <a:srgbClr val="FF0000"/>
                  </a:solidFill>
                </a:rPr>
                <a:t>↓</a:t>
              </a:r>
              <a:r>
                <a:rPr lang="en-US" sz="2000" b="1" dirty="0">
                  <a:solidFill>
                    <a:srgbClr val="002060"/>
                  </a:solidFill>
                </a:rPr>
                <a:t>Mg</a:t>
              </a:r>
              <a:r>
                <a:rPr lang="el-GR" sz="2000" b="1" baseline="30000" dirty="0">
                  <a:solidFill>
                    <a:srgbClr val="002060"/>
                  </a:solidFill>
                </a:rPr>
                <a:t>2</a:t>
              </a:r>
              <a:r>
                <a:rPr lang="en-US" sz="20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000" b="1" dirty="0">
                  <a:solidFill>
                    <a:srgbClr val="002060"/>
                  </a:solidFill>
                </a:rPr>
                <a:t> 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042" name="Ευθύγραμμο βέλος σύνδεσης 1041"/>
            <p:cNvCxnSpPr/>
            <p:nvPr/>
          </p:nvCxnSpPr>
          <p:spPr>
            <a:xfrm>
              <a:off x="5908730" y="3005449"/>
              <a:ext cx="1473484" cy="2595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Ορθογώνιο 68"/>
            <p:cNvSpPr/>
            <p:nvPr/>
          </p:nvSpPr>
          <p:spPr>
            <a:xfrm>
              <a:off x="7075880" y="3363348"/>
              <a:ext cx="6046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err="1">
                  <a:solidFill>
                    <a:srgbClr val="002060"/>
                  </a:solidFill>
                </a:rPr>
                <a:t>Clur</a:t>
              </a:r>
              <a:endParaRPr lang="en-US" sz="20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92" y="1613992"/>
            <a:ext cx="5092792" cy="44793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- Ορθογώνιο"/>
          <p:cNvSpPr/>
          <p:nvPr/>
        </p:nvSpPr>
        <p:spPr>
          <a:xfrm>
            <a:off x="1000100" y="71414"/>
            <a:ext cx="7211141" cy="110799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>
              <a:defRPr/>
            </a:pPr>
            <a:r>
              <a:rPr lang="el-G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Ευχαριστώ πολύ !!!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5"/>
            <a:ext cx="3024336" cy="21454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61048"/>
            <a:ext cx="3024336" cy="22322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43081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5991" y="188641"/>
            <a:ext cx="6103674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Μεταβολική Αλκάλωση γένεση…….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15990" y="894896"/>
            <a:ext cx="8917247" cy="3117718"/>
            <a:chOff x="15990" y="894896"/>
            <a:chExt cx="8917247" cy="3117718"/>
          </a:xfrm>
        </p:grpSpPr>
        <p:sp>
          <p:nvSpPr>
            <p:cNvPr id="8" name="Ορθογώνιο 7"/>
            <p:cNvSpPr/>
            <p:nvPr/>
          </p:nvSpPr>
          <p:spPr>
            <a:xfrm>
              <a:off x="557300" y="1052736"/>
              <a:ext cx="279056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Απώλεια των Η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</a:p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 από τους νεφρούς</a:t>
              </a:r>
            </a:p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 ή από το ΓΕΣ</a:t>
              </a: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5990" y="2996952"/>
              <a:ext cx="2539786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Μετακίνηση Η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</a:p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 ενδοκυττάρια</a:t>
              </a:r>
            </a:p>
          </p:txBody>
        </p:sp>
        <p:sp>
          <p:nvSpPr>
            <p:cNvPr id="13" name="Ορθογώνιο 12"/>
            <p:cNvSpPr/>
            <p:nvPr/>
          </p:nvSpPr>
          <p:spPr>
            <a:xfrm>
              <a:off x="7380312" y="2812285"/>
              <a:ext cx="1552925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 algn="r"/>
              <a:r>
                <a:rPr lang="el-GR" sz="2400" b="1" dirty="0">
                  <a:solidFill>
                    <a:srgbClr val="002060"/>
                  </a:solidFill>
                </a:rPr>
                <a:t>Χορήγηση </a:t>
              </a:r>
            </a:p>
            <a:p>
              <a:pPr lvl="0" algn="r"/>
              <a:r>
                <a:rPr lang="el-GR" sz="2400" b="1" dirty="0">
                  <a:solidFill>
                    <a:srgbClr val="002060"/>
                  </a:solidFill>
                </a:rPr>
                <a:t>HCO</a:t>
              </a:r>
              <a:r>
                <a:rPr lang="el-GR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-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</a:p>
            <a:p>
              <a:pPr lvl="0" algn="r"/>
              <a:r>
                <a:rPr lang="el-GR" sz="2400" b="1" dirty="0" err="1">
                  <a:solidFill>
                    <a:srgbClr val="002060"/>
                  </a:solidFill>
                </a:rPr>
                <a:t>Na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n-US" sz="2400" b="1" dirty="0">
                  <a:solidFill>
                    <a:srgbClr val="002060"/>
                  </a:solidFill>
                </a:rPr>
                <a:t>/ </a:t>
              </a:r>
              <a:r>
                <a:rPr lang="el-GR" sz="2400" b="1" dirty="0">
                  <a:solidFill>
                    <a:srgbClr val="002060"/>
                  </a:solidFill>
                </a:rPr>
                <a:t>Κ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+</a:t>
              </a:r>
              <a:r>
                <a:rPr lang="el-GR" sz="2400" b="1" dirty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3779912" y="1340768"/>
              <a:ext cx="1344471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lvl="0"/>
              <a:r>
                <a:rPr lang="el-GR" sz="2600" b="1" dirty="0">
                  <a:solidFill>
                    <a:srgbClr val="002060"/>
                  </a:solidFill>
                </a:rPr>
                <a:t>↓</a:t>
              </a:r>
              <a:r>
                <a:rPr lang="en-US" sz="2600" b="1" dirty="0">
                  <a:solidFill>
                    <a:srgbClr val="002060"/>
                  </a:solidFill>
                </a:rPr>
                <a:t> </a:t>
              </a:r>
              <a:r>
                <a:rPr lang="el-GR" sz="2600" b="1" dirty="0">
                  <a:solidFill>
                    <a:srgbClr val="002060"/>
                  </a:solidFill>
                </a:rPr>
                <a:t>ΔΚΟΑ</a:t>
              </a: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5580112" y="894896"/>
              <a:ext cx="3353125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rgbClr val="002060"/>
                  </a:solidFill>
                </a:rPr>
                <a:t>H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ύπαρξη οργανικού ανιόντος το οποίο μεταβολίζεται σε HCO</a:t>
              </a:r>
              <a:r>
                <a:rPr lang="el-GR" sz="2400" b="1" baseline="-25000" dirty="0">
                  <a:solidFill>
                    <a:srgbClr val="002060"/>
                  </a:solidFill>
                </a:rPr>
                <a:t>3</a:t>
              </a:r>
              <a:r>
                <a:rPr lang="el-GR" sz="2400" b="1" baseline="30000" dirty="0">
                  <a:solidFill>
                    <a:srgbClr val="002060"/>
                  </a:solidFill>
                </a:rPr>
                <a:t>-</a:t>
              </a:r>
              <a:r>
                <a:rPr lang="el-GR" sz="2400" b="1" dirty="0">
                  <a:solidFill>
                    <a:srgbClr val="002060"/>
                  </a:solidFill>
                </a:rPr>
                <a:t>  </a:t>
              </a:r>
            </a:p>
          </p:txBody>
        </p:sp>
      </p:grpSp>
      <p:grpSp>
        <p:nvGrpSpPr>
          <p:cNvPr id="1028" name="Ομάδα 1027"/>
          <p:cNvGrpSpPr/>
          <p:nvPr/>
        </p:nvGrpSpPr>
        <p:grpSpPr>
          <a:xfrm>
            <a:off x="137040" y="188640"/>
            <a:ext cx="9006961" cy="5999765"/>
            <a:chOff x="137039" y="188640"/>
            <a:chExt cx="9006961" cy="5999765"/>
          </a:xfrm>
        </p:grpSpPr>
        <p:sp>
          <p:nvSpPr>
            <p:cNvPr id="19" name="Ορθογώνιο 18"/>
            <p:cNvSpPr/>
            <p:nvPr/>
          </p:nvSpPr>
          <p:spPr>
            <a:xfrm>
              <a:off x="137039" y="4618745"/>
              <a:ext cx="26642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l-GR" sz="2400" b="1" i="1" dirty="0"/>
                <a:t>Αδυναμία αποβολής περίσσειας </a:t>
              </a:r>
              <a:r>
                <a:rPr lang="en-US" sz="2400" b="1" i="1" dirty="0"/>
                <a:t>HCO</a:t>
              </a:r>
              <a:r>
                <a:rPr lang="en-US" sz="2400" b="1" i="1" baseline="-25000" dirty="0"/>
                <a:t>3</a:t>
              </a:r>
              <a:r>
                <a:rPr lang="en-US" sz="2400" b="1" i="1" baseline="30000" dirty="0"/>
                <a:t>-</a:t>
              </a:r>
              <a:r>
                <a:rPr lang="el-GR" sz="2400" b="1" i="1" baseline="30000" dirty="0"/>
                <a:t>      </a:t>
              </a:r>
              <a:r>
                <a:rPr lang="el-GR" sz="2400" b="1" i="1" dirty="0"/>
                <a:t>λόγω </a:t>
              </a:r>
              <a:r>
                <a:rPr lang="el-GR" sz="2400" b="1" i="1" dirty="0" err="1"/>
                <a:t>↓ΔΚΟΑ</a:t>
              </a:r>
              <a:r>
                <a:rPr lang="el-GR" sz="2400" b="1" i="1" dirty="0"/>
                <a:t> </a:t>
              </a:r>
            </a:p>
          </p:txBody>
        </p:sp>
        <p:sp>
          <p:nvSpPr>
            <p:cNvPr id="20" name="Ορθογώνιο 19"/>
            <p:cNvSpPr/>
            <p:nvPr/>
          </p:nvSpPr>
          <p:spPr>
            <a:xfrm>
              <a:off x="2669480" y="5723799"/>
              <a:ext cx="2230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l-GR" sz="2400" b="1" dirty="0"/>
                <a:t>Έλλειμμα CI</a:t>
              </a:r>
              <a:r>
                <a:rPr lang="el-GR" sz="2400" b="1" baseline="30000" dirty="0"/>
                <a:t>-</a:t>
              </a:r>
              <a:endParaRPr lang="el-GR" sz="2400" b="1" dirty="0"/>
            </a:p>
          </p:txBody>
        </p:sp>
        <p:sp>
          <p:nvSpPr>
            <p:cNvPr id="21" name="Ορθογώνιο 20"/>
            <p:cNvSpPr/>
            <p:nvPr/>
          </p:nvSpPr>
          <p:spPr>
            <a:xfrm>
              <a:off x="5724128" y="5661248"/>
              <a:ext cx="20244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/>
                <a:t>Y</a:t>
              </a:r>
              <a:r>
                <a:rPr lang="el-GR" sz="2400" b="1" dirty="0" err="1"/>
                <a:t>ποκαλιαιμία</a:t>
              </a:r>
              <a:r>
                <a:rPr lang="el-GR" sz="2400" b="1" dirty="0"/>
                <a:t> </a:t>
              </a:r>
            </a:p>
          </p:txBody>
        </p:sp>
        <p:sp>
          <p:nvSpPr>
            <p:cNvPr id="22" name="Ορθογώνιο 21"/>
            <p:cNvSpPr/>
            <p:nvPr/>
          </p:nvSpPr>
          <p:spPr>
            <a:xfrm>
              <a:off x="7402456" y="4923850"/>
              <a:ext cx="758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/>
                <a:t>XNN</a:t>
              </a:r>
              <a:endParaRPr lang="el-GR" sz="2400" b="1" dirty="0"/>
            </a:p>
          </p:txBody>
        </p:sp>
        <p:cxnSp>
          <p:nvCxnSpPr>
            <p:cNvPr id="24" name="Ευθύγραμμο βέλος σύνδεσης 23"/>
            <p:cNvCxnSpPr>
              <a:stCxn id="19" idx="3"/>
            </p:cNvCxnSpPr>
            <p:nvPr/>
          </p:nvCxnSpPr>
          <p:spPr>
            <a:xfrm flipV="1">
              <a:off x="2801334" y="4941168"/>
              <a:ext cx="1986690" cy="46240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endCxn id="1026" idx="2"/>
            </p:cNvCxnSpPr>
            <p:nvPr/>
          </p:nvCxnSpPr>
          <p:spPr>
            <a:xfrm flipV="1">
              <a:off x="4283968" y="4941168"/>
              <a:ext cx="713896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>
              <a:stCxn id="21" idx="0"/>
              <a:endCxn id="1026" idx="2"/>
            </p:cNvCxnSpPr>
            <p:nvPr/>
          </p:nvCxnSpPr>
          <p:spPr>
            <a:xfrm flipH="1" flipV="1">
              <a:off x="4997864" y="4941168"/>
              <a:ext cx="1738497" cy="72008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>
              <a:stCxn id="22" idx="1"/>
            </p:cNvCxnSpPr>
            <p:nvPr/>
          </p:nvCxnSpPr>
          <p:spPr>
            <a:xfrm flipH="1" flipV="1">
              <a:off x="5436096" y="5013176"/>
              <a:ext cx="1966360" cy="141507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Ορθογώνιο 35"/>
            <p:cNvSpPr/>
            <p:nvPr/>
          </p:nvSpPr>
          <p:spPr>
            <a:xfrm>
              <a:off x="5580112" y="188640"/>
              <a:ext cx="35638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&amp; </a:t>
              </a:r>
              <a:r>
                <a:rPr lang="el-GR" sz="2800" b="1" dirty="0">
                  <a:solidFill>
                    <a:srgbClr val="002060"/>
                  </a:solidFill>
                </a:rPr>
                <a:t>διατήρηση</a:t>
              </a:r>
              <a:endParaRPr lang="el-GR" baseline="30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" y="0"/>
            <a:ext cx="9147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5991" y="241484"/>
            <a:ext cx="912801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Μεταβολική Αλκάλωση συμπτώματα…….</a:t>
            </a:r>
            <a:endParaRPr lang="el-GR" baseline="30000" dirty="0">
              <a:solidFill>
                <a:srgbClr val="FF000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55576" y="1105279"/>
            <a:ext cx="194421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Σύγχυση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436096" y="1052736"/>
            <a:ext cx="34563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Ευερεθιστότητα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αίσθημα ζάλης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01943" y="2060849"/>
            <a:ext cx="3251482" cy="969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68390" y="2077451"/>
            <a:ext cx="29523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Αρρυθμίες (↓ Κ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760640" y="2123616"/>
            <a:ext cx="313184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Ναυτία, έμετοι, </a:t>
            </a:r>
          </a:p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διαρροϊκές κενώσεις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7020273" y="3429000"/>
            <a:ext cx="187220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Άγχος, </a:t>
            </a:r>
          </a:p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Σπασμοί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15991" y="3030052"/>
            <a:ext cx="289982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 err="1">
                <a:solidFill>
                  <a:srgbClr val="002060"/>
                </a:solidFill>
              </a:rPr>
              <a:t>Αντιρροπιστικός</a:t>
            </a: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 err="1">
                <a:solidFill>
                  <a:srgbClr val="002060"/>
                </a:solidFill>
              </a:rPr>
              <a:t>υποαερισμός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436096" y="5036984"/>
            <a:ext cx="3600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Αιμωδίες </a:t>
            </a:r>
            <a:r>
              <a:rPr lang="en-US" sz="2400" b="1" dirty="0">
                <a:solidFill>
                  <a:srgbClr val="002060"/>
                </a:solidFill>
              </a:rPr>
              <a:t>&amp;</a:t>
            </a:r>
            <a:r>
              <a:rPr lang="el-GR" sz="2400" b="1" dirty="0">
                <a:solidFill>
                  <a:srgbClr val="002060"/>
                </a:solidFill>
              </a:rPr>
              <a:t> τρόμος άκρων, 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κράμπες</a:t>
            </a:r>
            <a:endParaRPr lang="en-US" sz="2400" b="1" dirty="0">
              <a:solidFill>
                <a:srgbClr val="002060"/>
              </a:solidFill>
            </a:endParaRPr>
          </a:p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 (↓ </a:t>
            </a:r>
            <a:r>
              <a:rPr lang="en-US" sz="2400" b="1" dirty="0">
                <a:solidFill>
                  <a:srgbClr val="002060"/>
                </a:solidFill>
              </a:rPr>
              <a:t>Ca</a:t>
            </a:r>
            <a:r>
              <a:rPr lang="el-GR" sz="2400" b="1" baseline="30000" dirty="0">
                <a:solidFill>
                  <a:srgbClr val="002060"/>
                </a:solidFill>
              </a:rPr>
              <a:t>2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-3511" y="4259998"/>
            <a:ext cx="2487278" cy="259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1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06" y="116633"/>
            <a:ext cx="4279684" cy="125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0" y="2492896"/>
            <a:ext cx="1797509" cy="269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Ομάδα 9"/>
          <p:cNvGrpSpPr/>
          <p:nvPr/>
        </p:nvGrpSpPr>
        <p:grpSpPr>
          <a:xfrm>
            <a:off x="218870" y="1383159"/>
            <a:ext cx="8529594" cy="4851289"/>
            <a:chOff x="218870" y="1383159"/>
            <a:chExt cx="8529594" cy="4851289"/>
          </a:xfrm>
        </p:grpSpPr>
        <p:grpSp>
          <p:nvGrpSpPr>
            <p:cNvPr id="2052" name="Ομάδα 2051"/>
            <p:cNvGrpSpPr/>
            <p:nvPr/>
          </p:nvGrpSpPr>
          <p:grpSpPr>
            <a:xfrm>
              <a:off x="218870" y="1383159"/>
              <a:ext cx="8529594" cy="4851289"/>
              <a:chOff x="218870" y="1383159"/>
              <a:chExt cx="8529594" cy="4851289"/>
            </a:xfrm>
          </p:grpSpPr>
          <p:sp>
            <p:nvSpPr>
              <p:cNvPr id="17" name="Ορθογώνιο 16"/>
              <p:cNvSpPr/>
              <p:nvPr/>
            </p:nvSpPr>
            <p:spPr>
              <a:xfrm>
                <a:off x="3851920" y="3140968"/>
                <a:ext cx="4896544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l-GR" sz="2400" b="1" dirty="0">
                    <a:solidFill>
                      <a:srgbClr val="002060"/>
                    </a:solidFill>
                  </a:rPr>
                  <a:t>Συμπτώματα σχετιζόμενα με τις συνοδές ηλεκτρολυτικές διαταραχές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(</a:t>
                </a:r>
                <a:r>
                  <a:rPr lang="el-GR" sz="2400" b="1" dirty="0" err="1">
                    <a:solidFill>
                      <a:srgbClr val="FF0000"/>
                    </a:solidFill>
                  </a:rPr>
                  <a:t>↓Κ</a:t>
                </a:r>
                <a:r>
                  <a:rPr lang="el-GR" sz="24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 ↓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Ca</a:t>
                </a:r>
                <a:r>
                  <a:rPr lang="el-GR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baseline="30000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↓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Mg</a:t>
                </a:r>
                <a:r>
                  <a:rPr lang="el-GR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2400" b="1" baseline="30000" dirty="0">
                    <a:solidFill>
                      <a:srgbClr val="FF0000"/>
                    </a:solidFill>
                  </a:rPr>
                  <a:t>+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) </a:t>
                </a:r>
                <a:endParaRPr lang="el-GR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Ορθογώνιο 18"/>
              <p:cNvSpPr/>
              <p:nvPr/>
            </p:nvSpPr>
            <p:spPr>
              <a:xfrm>
                <a:off x="218870" y="5403451"/>
                <a:ext cx="3993090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l-GR" sz="2400" b="1" dirty="0">
                    <a:solidFill>
                      <a:srgbClr val="002060"/>
                    </a:solidFill>
                  </a:rPr>
                  <a:t>Συμπτώματα άμεσα σχετιζόμενα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l-GR" sz="2400" b="1" dirty="0">
                    <a:solidFill>
                      <a:srgbClr val="002060"/>
                    </a:solidFill>
                  </a:rPr>
                  <a:t>με τη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M.A.</a:t>
                </a:r>
                <a:endParaRPr lang="el-GR" sz="24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3" name="Ευθύγραμμο βέλος σύνδεσης 22"/>
              <p:cNvCxnSpPr/>
              <p:nvPr/>
            </p:nvCxnSpPr>
            <p:spPr>
              <a:xfrm>
                <a:off x="1724169" y="3522968"/>
                <a:ext cx="22970" cy="1880483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Ορθογώνιο 33"/>
              <p:cNvSpPr/>
              <p:nvPr/>
            </p:nvSpPr>
            <p:spPr>
              <a:xfrm>
                <a:off x="218870" y="1383159"/>
                <a:ext cx="3056536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l-GR" sz="2400" b="1" dirty="0" err="1">
                    <a:solidFill>
                      <a:srgbClr val="002060"/>
                    </a:solidFill>
                  </a:rPr>
                  <a:t>Ασυμπτωματικοί</a:t>
                </a:r>
                <a:endParaRPr lang="el-GR" sz="24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 flipH="1" flipV="1">
                <a:off x="1747138" y="1875059"/>
                <a:ext cx="1" cy="1647910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Ορθογώνιο 35"/>
              <p:cNvSpPr/>
              <p:nvPr/>
            </p:nvSpPr>
            <p:spPr>
              <a:xfrm>
                <a:off x="3819270" y="1875059"/>
                <a:ext cx="4896544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l-GR" sz="2400" b="1" dirty="0">
                    <a:solidFill>
                      <a:srgbClr val="002060"/>
                    </a:solidFill>
                  </a:rPr>
                  <a:t>Συμπτώματα σχετιζόμενα με την υποκείμενη νόσο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 (υπογκαιμία)</a:t>
                </a:r>
              </a:p>
            </p:txBody>
          </p:sp>
          <p:cxnSp>
            <p:nvCxnSpPr>
              <p:cNvPr id="37" name="Ευθύγραμμο βέλος σύνδεσης 36"/>
              <p:cNvCxnSpPr/>
              <p:nvPr/>
            </p:nvCxnSpPr>
            <p:spPr>
              <a:xfrm flipV="1">
                <a:off x="1747138" y="2290557"/>
                <a:ext cx="2072132" cy="1232411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Ευθύγραμμο βέλος σύνδεσης 37"/>
              <p:cNvCxnSpPr/>
              <p:nvPr/>
            </p:nvCxnSpPr>
            <p:spPr>
              <a:xfrm>
                <a:off x="1747139" y="3561268"/>
                <a:ext cx="2104781" cy="0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Ομάδα 8"/>
            <p:cNvGrpSpPr/>
            <p:nvPr/>
          </p:nvGrpSpPr>
          <p:grpSpPr>
            <a:xfrm>
              <a:off x="1724169" y="3561268"/>
              <a:ext cx="6572568" cy="1798837"/>
              <a:chOff x="1724169" y="3561268"/>
              <a:chExt cx="6572568" cy="1798837"/>
            </a:xfrm>
          </p:grpSpPr>
          <p:cxnSp>
            <p:nvCxnSpPr>
              <p:cNvPr id="4" name="Ευθύγραμμο βέλος σύνδεσης 3"/>
              <p:cNvCxnSpPr/>
              <p:nvPr/>
            </p:nvCxnSpPr>
            <p:spPr>
              <a:xfrm>
                <a:off x="1724169" y="3561268"/>
                <a:ext cx="2487791" cy="1379900"/>
              </a:xfrm>
              <a:prstGeom prst="straightConnector1">
                <a:avLst/>
              </a:prstGeom>
              <a:ln w="63500"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Ορθογώνιο 17"/>
              <p:cNvSpPr/>
              <p:nvPr/>
            </p:nvSpPr>
            <p:spPr>
              <a:xfrm>
                <a:off x="4303647" y="4898440"/>
                <a:ext cx="3993090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l-GR" sz="2400" b="1" dirty="0">
                    <a:solidFill>
                      <a:srgbClr val="002060"/>
                    </a:solidFill>
                  </a:rPr>
                  <a:t>Υποξία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6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123728" y="260649"/>
            <a:ext cx="5112568" cy="830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</a:rPr>
              <a:t>? </a:t>
            </a:r>
            <a:r>
              <a:rPr lang="el-GR" sz="2400" b="1" dirty="0" smtClean="0">
                <a:solidFill>
                  <a:srgbClr val="002060"/>
                </a:solidFill>
              </a:rPr>
              <a:t>Συμπτώματα </a:t>
            </a:r>
            <a:r>
              <a:rPr lang="el-GR" sz="2400" b="1" dirty="0">
                <a:solidFill>
                  <a:srgbClr val="FF0000"/>
                </a:solidFill>
              </a:rPr>
              <a:t>άμεσα</a:t>
            </a:r>
            <a:r>
              <a:rPr lang="el-GR" sz="2400" b="1" dirty="0">
                <a:solidFill>
                  <a:srgbClr val="002060"/>
                </a:solidFill>
              </a:rPr>
              <a:t> σχετιζόμενα με τη μεταβολική αλκάλωση (</a:t>
            </a:r>
            <a:r>
              <a:rPr lang="el-GR" sz="2400" b="1" dirty="0" smtClean="0">
                <a:solidFill>
                  <a:srgbClr val="FF0000"/>
                </a:solidFill>
              </a:rPr>
              <a:t>βαριά</a:t>
            </a:r>
            <a:r>
              <a:rPr lang="el-GR" sz="2400" b="1" dirty="0" smtClean="0">
                <a:solidFill>
                  <a:srgbClr val="002060"/>
                </a:solidFill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r>
              <a:rPr lang="el-GR" sz="2400" b="1" dirty="0" smtClean="0">
                <a:solidFill>
                  <a:srgbClr val="002060"/>
                </a:solidFill>
              </a:rPr>
              <a:t> 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86828" y="6444045"/>
            <a:ext cx="6030416" cy="30777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r"/>
            <a:r>
              <a:rPr lang="en-US" sz="1400" b="1" i="1" dirty="0" err="1">
                <a:solidFill>
                  <a:srgbClr val="C00000"/>
                </a:solidFill>
              </a:rPr>
              <a:t>Stephani</a:t>
            </a:r>
            <a:r>
              <a:rPr lang="el-GR" sz="1400" b="1" i="1" dirty="0">
                <a:solidFill>
                  <a:srgbClr val="C00000"/>
                </a:solidFill>
              </a:rPr>
              <a:t> </a:t>
            </a:r>
            <a:r>
              <a:rPr lang="en-US" sz="1400" b="1" i="1" dirty="0">
                <a:solidFill>
                  <a:srgbClr val="C00000"/>
                </a:solidFill>
              </a:rPr>
              <a:t>et al</a:t>
            </a:r>
            <a:r>
              <a:rPr lang="el-GR" sz="1400" b="1" i="1" dirty="0">
                <a:solidFill>
                  <a:srgbClr val="C00000"/>
                </a:solidFill>
              </a:rPr>
              <a:t>, </a:t>
            </a:r>
            <a:r>
              <a:rPr lang="en-US" sz="1400" b="1" i="1" dirty="0">
                <a:solidFill>
                  <a:srgbClr val="C00000"/>
                </a:solidFill>
              </a:rPr>
              <a:t>Case Rep </a:t>
            </a:r>
            <a:r>
              <a:rPr lang="en-US" sz="1400" b="1" i="1" dirty="0" err="1">
                <a:solidFill>
                  <a:srgbClr val="C00000"/>
                </a:solidFill>
              </a:rPr>
              <a:t>Gastroenterol</a:t>
            </a:r>
            <a:r>
              <a:rPr lang="en-US" sz="1400" b="1" i="1" dirty="0">
                <a:solidFill>
                  <a:srgbClr val="C00000"/>
                </a:solidFill>
              </a:rPr>
              <a:t> 2012; 6: 452-458</a:t>
            </a:r>
            <a:endParaRPr lang="el-GR" sz="1400" b="1" i="1" dirty="0">
              <a:solidFill>
                <a:srgbClr val="C00000"/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3895373" y="1268761"/>
            <a:ext cx="5204615" cy="4872757"/>
            <a:chOff x="3895372" y="1268760"/>
            <a:chExt cx="5204615" cy="4872757"/>
          </a:xfrm>
        </p:grpSpPr>
        <p:sp>
          <p:nvSpPr>
            <p:cNvPr id="7" name="Βέλος προς τα κάτω 6"/>
            <p:cNvSpPr/>
            <p:nvPr/>
          </p:nvSpPr>
          <p:spPr>
            <a:xfrm>
              <a:off x="4103948" y="1268760"/>
              <a:ext cx="936104" cy="692958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3895372" y="1961718"/>
              <a:ext cx="17139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Ασυνήθη</a:t>
              </a:r>
              <a:r>
                <a:rPr lang="en-US" sz="2400" b="1" dirty="0">
                  <a:solidFill>
                    <a:srgbClr val="FF0000"/>
                  </a:solidFill>
                </a:rPr>
                <a:t>   </a:t>
              </a:r>
              <a:r>
                <a:rPr lang="el-GR" sz="2400" b="1" dirty="0">
                  <a:solidFill>
                    <a:srgbClr val="FF0000"/>
                  </a:solidFill>
                  <a:latin typeface="Calibri"/>
                </a:rPr>
                <a:t>≠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5652120" y="1971202"/>
              <a:ext cx="34478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Αναπνευστική Αλκάλωση</a:t>
              </a:r>
              <a:endParaRPr lang="el-GR" sz="2400" dirty="0">
                <a:solidFill>
                  <a:srgbClr val="002060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6155375" y="2924943"/>
              <a:ext cx="237212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Παραισθήσεις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Αίσθημα ζάλης 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Σπασμοί &amp; Κώμα</a:t>
              </a:r>
              <a:endParaRPr lang="el-GR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3" name="Ευθύγραμμο βέλος σύνδεσης 2"/>
            <p:cNvCxnSpPr>
              <a:stCxn id="6" idx="2"/>
            </p:cNvCxnSpPr>
            <p:nvPr/>
          </p:nvCxnSpPr>
          <p:spPr>
            <a:xfrm flipH="1">
              <a:off x="7376053" y="2432867"/>
              <a:ext cx="1" cy="4920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959" y="4509120"/>
              <a:ext cx="2017520" cy="163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Ελλειψοειδής επεξήγηση 9"/>
            <p:cNvSpPr/>
            <p:nvPr/>
          </p:nvSpPr>
          <p:spPr>
            <a:xfrm>
              <a:off x="5436096" y="4125272"/>
              <a:ext cx="1519863" cy="1200046"/>
            </a:xfrm>
            <a:prstGeom prst="wedgeEllipseCallout">
              <a:avLst>
                <a:gd name="adj1" fmla="val 84347"/>
                <a:gd name="adj2" fmla="val 6524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>
                  <a:solidFill>
                    <a:srgbClr val="002060"/>
                  </a:solidFill>
                  <a:latin typeface="Calibri"/>
                </a:rPr>
                <a:t>↓</a:t>
              </a:r>
              <a:r>
                <a:rPr lang="en-US" sz="2000" b="1" dirty="0">
                  <a:solidFill>
                    <a:srgbClr val="002060"/>
                  </a:solidFill>
                </a:rPr>
                <a:t>PaCO</a:t>
              </a:r>
              <a:r>
                <a:rPr lang="en-US" sz="2000" b="1" baseline="-25000" dirty="0">
                  <a:solidFill>
                    <a:srgbClr val="002060"/>
                  </a:solidFill>
                </a:rPr>
                <a:t>2 </a:t>
              </a:r>
              <a:r>
                <a:rPr lang="en-US" sz="2000" b="1" dirty="0">
                  <a:solidFill>
                    <a:srgbClr val="002060"/>
                  </a:solidFill>
                </a:rPr>
                <a:t>&amp; ↑ pH </a:t>
              </a:r>
              <a:endParaRPr lang="el-GR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49876" y="1764103"/>
            <a:ext cx="3710560" cy="1808913"/>
            <a:chOff x="861440" y="1947025"/>
            <a:chExt cx="3710560" cy="1808913"/>
          </a:xfrm>
        </p:grpSpPr>
        <p:grpSp>
          <p:nvGrpSpPr>
            <p:cNvPr id="12" name="Ομάδα 11"/>
            <p:cNvGrpSpPr/>
            <p:nvPr/>
          </p:nvGrpSpPr>
          <p:grpSpPr>
            <a:xfrm>
              <a:off x="861440" y="1947025"/>
              <a:ext cx="2156360" cy="1808913"/>
              <a:chOff x="861440" y="1947025"/>
              <a:chExt cx="2156360" cy="1808913"/>
            </a:xfrm>
          </p:grpSpPr>
          <p:sp>
            <p:nvSpPr>
              <p:cNvPr id="16" name="Ορθογώνιο 15"/>
              <p:cNvSpPr/>
              <p:nvPr/>
            </p:nvSpPr>
            <p:spPr>
              <a:xfrm>
                <a:off x="861440" y="1947025"/>
                <a:ext cx="2087430" cy="1200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Σπασμοί</a:t>
                </a:r>
              </a:p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Τετανία </a:t>
                </a:r>
              </a:p>
              <a:p>
                <a:pPr algn="ctr"/>
                <a:r>
                  <a:rPr lang="el-GR" sz="2400" b="1" dirty="0">
                    <a:solidFill>
                      <a:srgbClr val="002060"/>
                    </a:solidFill>
                  </a:rPr>
                  <a:t> Παραισθήσεις</a:t>
                </a:r>
                <a:endParaRPr lang="el-GR" sz="2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Ορθογώνιο 16"/>
              <p:cNvSpPr/>
              <p:nvPr/>
            </p:nvSpPr>
            <p:spPr>
              <a:xfrm>
                <a:off x="1055403" y="3294273"/>
                <a:ext cx="19623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dirty="0">
                    <a:solidFill>
                      <a:srgbClr val="FF0000"/>
                    </a:solidFill>
                  </a:rPr>
                  <a:t>↓</a:t>
                </a:r>
                <a:r>
                  <a:rPr lang="en-US" sz="2400" b="1" dirty="0" err="1"/>
                  <a:t>Ca</a:t>
                </a:r>
                <a:r>
                  <a:rPr lang="el-GR" sz="2400" b="1" baseline="30000" dirty="0"/>
                  <a:t>2+</a:t>
                </a:r>
                <a:r>
                  <a:rPr lang="el-GR" sz="2400" b="1" dirty="0"/>
                  <a:t> &amp; </a:t>
                </a:r>
                <a:r>
                  <a:rPr lang="en-US" sz="2400" b="1" dirty="0"/>
                  <a:t>Mg</a:t>
                </a:r>
                <a:r>
                  <a:rPr lang="el-GR" sz="2400" b="1" baseline="30000" dirty="0"/>
                  <a:t>2+</a:t>
                </a:r>
                <a:endParaRPr lang="el-GR" sz="24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15" name="Ευθύγραμμο βέλος σύνδεσης 14"/>
            <p:cNvCxnSpPr/>
            <p:nvPr/>
          </p:nvCxnSpPr>
          <p:spPr>
            <a:xfrm flipH="1">
              <a:off x="3203848" y="2423383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Ομάδα 22"/>
          <p:cNvGrpSpPr/>
          <p:nvPr/>
        </p:nvGrpSpPr>
        <p:grpSpPr>
          <a:xfrm>
            <a:off x="62660" y="2423384"/>
            <a:ext cx="4597406" cy="4099927"/>
            <a:chOff x="62660" y="2423383"/>
            <a:chExt cx="4597406" cy="4099927"/>
          </a:xfrm>
        </p:grpSpPr>
        <p:sp>
          <p:nvSpPr>
            <p:cNvPr id="14" name="Ορθογώνιο 13"/>
            <p:cNvSpPr/>
            <p:nvPr/>
          </p:nvSpPr>
          <p:spPr>
            <a:xfrm>
              <a:off x="1620130" y="3717032"/>
              <a:ext cx="3039936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Ανησυχία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Αποπροσανατολισμός</a:t>
              </a:r>
            </a:p>
            <a:p>
              <a:pPr algn="ctr"/>
              <a:r>
                <a:rPr lang="el-GR" sz="2400" b="1" dirty="0">
                  <a:solidFill>
                    <a:srgbClr val="002060"/>
                  </a:solidFill>
                </a:rPr>
                <a:t> Σπασμοί και κώμα</a:t>
              </a:r>
              <a:endParaRPr lang="el-GR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 flipH="1">
              <a:off x="4103948" y="2423383"/>
              <a:ext cx="493600" cy="114963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0" y="4048468"/>
              <a:ext cx="1369111" cy="868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Ορθογώνιο 26"/>
            <p:cNvSpPr/>
            <p:nvPr/>
          </p:nvSpPr>
          <p:spPr>
            <a:xfrm>
              <a:off x="62660" y="5661160"/>
              <a:ext cx="15188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↑</a:t>
              </a:r>
              <a:r>
                <a:rPr lang="en-US" sz="2400" b="1" dirty="0">
                  <a:solidFill>
                    <a:srgbClr val="002060"/>
                  </a:solidFill>
                  <a:latin typeface="Calibri"/>
                </a:rPr>
                <a:t>pH</a:t>
              </a:r>
              <a:r>
                <a:rPr lang="el-GR" sz="2400" b="1" baseline="-25000" dirty="0">
                  <a:solidFill>
                    <a:srgbClr val="002060"/>
                  </a:solidFill>
                  <a:latin typeface="Calibri"/>
                </a:rPr>
                <a:t>αίμα</a:t>
              </a:r>
              <a:endParaRPr lang="el-GR" sz="2400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2" name="Δεξιό βέλος 21"/>
            <p:cNvSpPr/>
            <p:nvPr/>
          </p:nvSpPr>
          <p:spPr>
            <a:xfrm>
              <a:off x="1403648" y="5661160"/>
              <a:ext cx="576064" cy="46166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Ορθογώνιο 29"/>
            <p:cNvSpPr/>
            <p:nvPr/>
          </p:nvSpPr>
          <p:spPr>
            <a:xfrm>
              <a:off x="2058363" y="5655627"/>
              <a:ext cx="10179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  <a:latin typeface="Calibri"/>
                </a:rPr>
                <a:t>↑ΝΗ</a:t>
              </a:r>
              <a:r>
                <a:rPr lang="el-GR" sz="2400" b="1" baseline="-25000" dirty="0">
                  <a:solidFill>
                    <a:srgbClr val="002060"/>
                  </a:solidFill>
                  <a:latin typeface="Calibri"/>
                </a:rPr>
                <a:t>3</a:t>
              </a:r>
              <a:endParaRPr lang="el-GR" sz="2400" baseline="-25000" dirty="0">
                <a:solidFill>
                  <a:srgbClr val="002060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749" y="5123097"/>
              <a:ext cx="1650251" cy="1400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60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123728" y="260649"/>
            <a:ext cx="489654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0" tIns="45715" rIns="91430" bIns="45715">
            <a:spAutoFit/>
          </a:bodyPr>
          <a:lstStyle/>
          <a:p>
            <a:pPr lvl="0" algn="ctr"/>
            <a:r>
              <a:rPr lang="el-GR" sz="2400" b="1" dirty="0">
                <a:solidFill>
                  <a:srgbClr val="002060"/>
                </a:solidFill>
              </a:rPr>
              <a:t>Εκδηλώσεις σχετιζόμενες με </a:t>
            </a:r>
            <a:r>
              <a:rPr lang="el-GR" sz="2400" b="1" dirty="0" err="1">
                <a:solidFill>
                  <a:srgbClr val="FF0000"/>
                </a:solidFill>
              </a:rPr>
              <a:t>υποξαιμία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" y="6525344"/>
            <a:ext cx="4572000" cy="343620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r>
              <a:rPr lang="en-US" sz="1600" b="1" i="1" dirty="0" err="1">
                <a:solidFill>
                  <a:srgbClr val="C00000"/>
                </a:solidFill>
              </a:rPr>
              <a:t>Yali</a:t>
            </a:r>
            <a:r>
              <a:rPr lang="en-US" sz="1600" b="1" i="1" dirty="0">
                <a:solidFill>
                  <a:srgbClr val="C00000"/>
                </a:solidFill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</a:rPr>
              <a:t>Jia</a:t>
            </a:r>
            <a:r>
              <a:rPr lang="en-US" sz="1600" b="1" i="1" dirty="0">
                <a:solidFill>
                  <a:srgbClr val="C00000"/>
                </a:solidFill>
              </a:rPr>
              <a:t> et </a:t>
            </a:r>
            <a:r>
              <a:rPr lang="en-US" sz="1600" b="1" i="1" dirty="0" smtClean="0">
                <a:solidFill>
                  <a:srgbClr val="C00000"/>
                </a:solidFill>
              </a:rPr>
              <a:t>al</a:t>
            </a:r>
            <a:r>
              <a:rPr lang="el-GR" sz="1600" b="1" i="1" dirty="0" smtClean="0">
                <a:solidFill>
                  <a:srgbClr val="C00000"/>
                </a:solidFill>
              </a:rPr>
              <a:t>,</a:t>
            </a:r>
            <a:r>
              <a:rPr lang="en-US" sz="1600" b="1" i="1" dirty="0" smtClean="0">
                <a:solidFill>
                  <a:srgbClr val="C00000"/>
                </a:solidFill>
              </a:rPr>
              <a:t> </a:t>
            </a:r>
            <a:r>
              <a:rPr lang="en-US" sz="1600" b="1" i="1" dirty="0">
                <a:solidFill>
                  <a:srgbClr val="C00000"/>
                </a:solidFill>
              </a:rPr>
              <a:t>| www.plosone.org  October 2011   </a:t>
            </a:r>
            <a:endParaRPr lang="el-GR" sz="1600" b="1" i="1" dirty="0">
              <a:solidFill>
                <a:srgbClr val="C00000"/>
              </a:solidFill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2718061" y="1268760"/>
            <a:ext cx="3798156" cy="1685315"/>
            <a:chOff x="4932040" y="1425976"/>
            <a:chExt cx="3798156" cy="1685315"/>
          </a:xfrm>
        </p:grpSpPr>
        <p:sp>
          <p:nvSpPr>
            <p:cNvPr id="16" name="Ορθογώνιο 15"/>
            <p:cNvSpPr/>
            <p:nvPr/>
          </p:nvSpPr>
          <p:spPr>
            <a:xfrm>
              <a:off x="5076056" y="1425976"/>
              <a:ext cx="3197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Μεταβολική αλκάλωση</a:t>
              </a:r>
              <a:endParaRPr lang="el-GR" sz="2400" dirty="0">
                <a:solidFill>
                  <a:srgbClr val="002060"/>
                </a:solidFill>
              </a:endParaRPr>
            </a:p>
          </p:txBody>
        </p:sp>
        <p:sp>
          <p:nvSpPr>
            <p:cNvPr id="13" name="Βέλος προς τα κάτω 12"/>
            <p:cNvSpPr/>
            <p:nvPr/>
          </p:nvSpPr>
          <p:spPr>
            <a:xfrm>
              <a:off x="6613157" y="1887640"/>
              <a:ext cx="489685" cy="389231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ρθογώνιο 17"/>
            <p:cNvSpPr/>
            <p:nvPr/>
          </p:nvSpPr>
          <p:spPr>
            <a:xfrm>
              <a:off x="4932040" y="2280294"/>
              <a:ext cx="37981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b="1" dirty="0">
                  <a:solidFill>
                    <a:srgbClr val="002060"/>
                  </a:solidFill>
                </a:rPr>
                <a:t>Αναπνευστική αντιρρόπηση</a:t>
              </a:r>
            </a:p>
            <a:p>
              <a:pPr algn="ctr"/>
              <a:r>
                <a:rPr lang="el-GR" sz="2400" b="1" dirty="0" err="1">
                  <a:solidFill>
                    <a:srgbClr val="FF0000"/>
                  </a:solidFill>
                </a:rPr>
                <a:t>Υποαερισμός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(</a:t>
              </a:r>
              <a:r>
                <a:rPr lang="el-GR" sz="2400" b="1" dirty="0" err="1">
                  <a:solidFill>
                    <a:srgbClr val="002060"/>
                  </a:solidFill>
                </a:rPr>
                <a:t>βραδύπνοια</a:t>
              </a:r>
              <a:r>
                <a:rPr lang="el-GR" sz="2400" b="1" dirty="0">
                  <a:solidFill>
                    <a:srgbClr val="002060"/>
                  </a:solidFill>
                </a:rPr>
                <a:t>)</a:t>
              </a:r>
              <a:endParaRPr lang="el-GR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53" name="Ομάδα 2052"/>
          <p:cNvGrpSpPr/>
          <p:nvPr/>
        </p:nvGrpSpPr>
        <p:grpSpPr>
          <a:xfrm>
            <a:off x="634127" y="2119656"/>
            <a:ext cx="4586663" cy="1970679"/>
            <a:chOff x="634126" y="2119655"/>
            <a:chExt cx="4586663" cy="197067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26" y="2119655"/>
              <a:ext cx="1489601" cy="1970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Βέλος προς τα κάτω 28"/>
            <p:cNvSpPr/>
            <p:nvPr/>
          </p:nvSpPr>
          <p:spPr>
            <a:xfrm>
              <a:off x="4412917" y="2954075"/>
              <a:ext cx="489685" cy="389231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Ορθογώνιο 25"/>
            <p:cNvSpPr/>
            <p:nvPr/>
          </p:nvSpPr>
          <p:spPr>
            <a:xfrm>
              <a:off x="4148637" y="3388929"/>
              <a:ext cx="10721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Υποξία</a:t>
              </a:r>
            </a:p>
          </p:txBody>
        </p:sp>
        <p:cxnSp>
          <p:nvCxnSpPr>
            <p:cNvPr id="28" name="Ευθύγραμμο βέλος σύνδεσης 27"/>
            <p:cNvCxnSpPr>
              <a:stCxn id="2052" idx="3"/>
            </p:cNvCxnSpPr>
            <p:nvPr/>
          </p:nvCxnSpPr>
          <p:spPr>
            <a:xfrm flipV="1">
              <a:off x="2123727" y="3104994"/>
              <a:ext cx="216024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54" name="Ομάδα 2053"/>
          <p:cNvGrpSpPr/>
          <p:nvPr/>
        </p:nvGrpSpPr>
        <p:grpSpPr>
          <a:xfrm>
            <a:off x="372556" y="3388930"/>
            <a:ext cx="8604051" cy="3346439"/>
            <a:chOff x="372556" y="3388929"/>
            <a:chExt cx="8604051" cy="3346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388929"/>
              <a:ext cx="3468503" cy="334643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Ορθογώνιο 33"/>
            <p:cNvSpPr/>
            <p:nvPr/>
          </p:nvSpPr>
          <p:spPr>
            <a:xfrm>
              <a:off x="372556" y="4601077"/>
              <a:ext cx="4464496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lvl="0" algn="ctr"/>
              <a:r>
                <a:rPr lang="el-GR" sz="2400" b="1" dirty="0">
                  <a:solidFill>
                    <a:srgbClr val="FF0000"/>
                  </a:solidFill>
                </a:rPr>
                <a:t>↓ της περιφερικής αιμάτωσης  </a:t>
              </a:r>
            </a:p>
            <a:p>
              <a:pPr lvl="0" algn="ctr"/>
              <a:r>
                <a:rPr lang="el-GR" sz="2400" b="1" dirty="0" smtClean="0">
                  <a:solidFill>
                    <a:srgbClr val="002060"/>
                  </a:solidFill>
                </a:rPr>
                <a:t> </a:t>
              </a:r>
              <a:r>
                <a:rPr lang="el-GR" sz="2400" b="1" dirty="0">
                  <a:solidFill>
                    <a:srgbClr val="002060"/>
                  </a:solidFill>
                </a:rPr>
                <a:t>στηθάγχη  </a:t>
              </a:r>
            </a:p>
            <a:p>
              <a:pPr lvl="0" algn="ctr"/>
              <a:r>
                <a:rPr lang="el-GR" sz="2400" b="1" dirty="0">
                  <a:solidFill>
                    <a:srgbClr val="002060"/>
                  </a:solidFill>
                </a:rPr>
                <a:t> απώλειας συνείδησης</a:t>
              </a:r>
              <a:r>
                <a:rPr lang="el-GR" sz="2400" b="1" dirty="0" smtClean="0">
                  <a:solidFill>
                    <a:srgbClr val="002060"/>
                  </a:solidFill>
                </a:rPr>
                <a:t>, </a:t>
              </a:r>
              <a:r>
                <a:rPr lang="el-GR" sz="2400" b="1" dirty="0">
                  <a:solidFill>
                    <a:srgbClr val="002060"/>
                  </a:solidFill>
                </a:rPr>
                <a:t>κώμα </a:t>
              </a:r>
              <a:endParaRPr lang="el-GR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Ευθύγραμμο βέλος σύνδεσης 30"/>
            <p:cNvCxnSpPr>
              <a:stCxn id="26" idx="2"/>
            </p:cNvCxnSpPr>
            <p:nvPr/>
          </p:nvCxnSpPr>
          <p:spPr>
            <a:xfrm flipH="1">
              <a:off x="3059832" y="3850594"/>
              <a:ext cx="1624881" cy="7573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9" name="Ευθύγραμμο βέλος σύνδεσης 2048"/>
            <p:cNvCxnSpPr>
              <a:stCxn id="26" idx="2"/>
            </p:cNvCxnSpPr>
            <p:nvPr/>
          </p:nvCxnSpPr>
          <p:spPr>
            <a:xfrm>
              <a:off x="4684713" y="3850594"/>
              <a:ext cx="1687487" cy="10905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36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82161"/>
              </p:ext>
            </p:extLst>
          </p:nvPr>
        </p:nvGraphicFramePr>
        <p:xfrm>
          <a:off x="395537" y="764705"/>
          <a:ext cx="8424936" cy="557786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424936"/>
              </a:tblGrid>
              <a:tr h="548669">
                <a:tc>
                  <a:txBody>
                    <a:bodyPr/>
                    <a:lstStyle/>
                    <a:p>
                      <a:pPr algn="ctr"/>
                      <a:r>
                        <a:rPr lang="el-GR" sz="2400" u="none" strike="noStrike" kern="1200" baseline="0" dirty="0" err="1" smtClean="0"/>
                        <a:t>Παθοφυσιολογική</a:t>
                      </a:r>
                      <a:r>
                        <a:rPr lang="el-GR" sz="2400" u="none" strike="noStrike" kern="1200" baseline="0" dirty="0" smtClean="0"/>
                        <a:t> ταξινόμηση των αιτιών της Μ.Α. </a:t>
                      </a:r>
                      <a:endParaRPr lang="el-G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5176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Δευτερογενής διέγερση των μεταφορέων ιόντων στο αθροιστικό σωληνάριο:</a:t>
                      </a:r>
                      <a:r>
                        <a:rPr lang="el-GR" sz="2400" b="1" baseline="0" dirty="0" smtClean="0"/>
                        <a:t> (κατακράτηση </a:t>
                      </a:r>
                      <a:r>
                        <a:rPr lang="en-US" sz="2400" b="1" baseline="0" dirty="0" smtClean="0"/>
                        <a:t>Na</a:t>
                      </a:r>
                      <a:r>
                        <a:rPr lang="en-US" sz="2400" b="1" baseline="30000" dirty="0" smtClean="0"/>
                        <a:t>+</a:t>
                      </a:r>
                      <a:r>
                        <a:rPr lang="en-US" sz="2400" b="1" baseline="0" dirty="0" smtClean="0"/>
                        <a:t>, </a:t>
                      </a:r>
                      <a:r>
                        <a:rPr lang="el-GR" sz="2400" b="1" baseline="0" dirty="0" smtClean="0"/>
                        <a:t>έκκριση Κ</a:t>
                      </a:r>
                      <a:r>
                        <a:rPr lang="el-GR" sz="2400" b="1" baseline="30000" dirty="0" smtClean="0"/>
                        <a:t>+ </a:t>
                      </a:r>
                      <a:r>
                        <a:rPr lang="el-GR" sz="2400" b="1" baseline="0" dirty="0" smtClean="0"/>
                        <a:t>/ Η</a:t>
                      </a:r>
                      <a:r>
                        <a:rPr lang="el-GR" sz="2400" b="1" baseline="30000" dirty="0" smtClean="0"/>
                        <a:t>+</a:t>
                      </a:r>
                      <a:r>
                        <a:rPr lang="el-GR" sz="2400" b="1" baseline="0" dirty="0" smtClean="0"/>
                        <a:t>)</a:t>
                      </a:r>
                    </a:p>
                    <a:p>
                      <a:r>
                        <a:rPr lang="el-GR" sz="2400" baseline="0" dirty="0" smtClean="0"/>
                        <a:t>  1.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l-GR" sz="2400" baseline="0" dirty="0" err="1" smtClean="0"/>
                        <a:t>Εξωνεφρικές</a:t>
                      </a:r>
                      <a:r>
                        <a:rPr lang="el-GR" sz="2400" baseline="0" dirty="0" smtClean="0"/>
                        <a:t> απώλειες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Cl</a:t>
                      </a:r>
                      <a:r>
                        <a:rPr lang="el-GR" sz="2400" baseline="30000" dirty="0" smtClean="0"/>
                        <a:t>-</a:t>
                      </a:r>
                      <a:r>
                        <a:rPr lang="en-US" sz="2400" baseline="30000" dirty="0" smtClean="0"/>
                        <a:t> </a:t>
                      </a:r>
                      <a:r>
                        <a:rPr lang="el-GR" sz="2400" baseline="0" dirty="0" smtClean="0"/>
                        <a:t>και δευτερογενώς </a:t>
                      </a:r>
                      <a:r>
                        <a:rPr lang="en-US" sz="2400" baseline="0" dirty="0" smtClean="0"/>
                        <a:t>K</a:t>
                      </a:r>
                      <a:r>
                        <a:rPr lang="en-US" sz="2400" baseline="30000" dirty="0" smtClean="0"/>
                        <a:t>+ 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aseline="0" dirty="0" smtClean="0"/>
                        <a:t>  2. Νεφρικές απώλειες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Cl</a:t>
                      </a:r>
                      <a:r>
                        <a:rPr lang="el-GR" sz="2400" baseline="30000" dirty="0" smtClean="0"/>
                        <a:t>-</a:t>
                      </a:r>
                      <a:r>
                        <a:rPr lang="en-US" sz="2400" baseline="30000" dirty="0" smtClean="0"/>
                        <a:t> </a:t>
                      </a:r>
                      <a:r>
                        <a:rPr lang="el-GR" sz="2400" baseline="0" dirty="0" smtClean="0"/>
                        <a:t>και δευτερογενώς </a:t>
                      </a:r>
                      <a:r>
                        <a:rPr lang="en-US" sz="2400" baseline="0" dirty="0" smtClean="0"/>
                        <a:t>K</a:t>
                      </a:r>
                      <a:r>
                        <a:rPr lang="en-US" sz="2400" baseline="30000" dirty="0" smtClean="0"/>
                        <a:t>+ 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r>
                        <a:rPr lang="el-GR" sz="2400" baseline="0" dirty="0" smtClean="0"/>
                        <a:t>           α) Φάρμακα (λ.χ. διουρητικά)</a:t>
                      </a:r>
                    </a:p>
                    <a:p>
                      <a:r>
                        <a:rPr lang="el-GR" sz="2400" baseline="0" dirty="0" smtClean="0"/>
                        <a:t>           β) Απενεργοποίηση γενετικών μεταλλάξεων συμμεταφορέων </a:t>
                      </a:r>
                      <a:r>
                        <a:rPr lang="en-US" sz="2400" baseline="0" dirty="0" err="1" smtClean="0"/>
                        <a:t>Cl</a:t>
                      </a:r>
                      <a:r>
                        <a:rPr lang="en-US" sz="2400" baseline="30000" dirty="0" smtClean="0"/>
                        <a:t>-</a:t>
                      </a:r>
                      <a:r>
                        <a:rPr lang="en-US" sz="2400" baseline="0" dirty="0" smtClean="0"/>
                        <a:t>/Na</a:t>
                      </a:r>
                      <a:r>
                        <a:rPr lang="en-US" sz="2400" baseline="30000" dirty="0" smtClean="0"/>
                        <a:t>+</a:t>
                      </a:r>
                      <a:endParaRPr lang="el-GR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5448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Πρωτογενής διέγερση των μεταφορέων ιόντων στο αθροιστικό σωληνάριο:</a:t>
                      </a:r>
                      <a:r>
                        <a:rPr lang="el-GR" sz="2400" b="1" baseline="0" dirty="0" smtClean="0"/>
                        <a:t> (κατακράτηση </a:t>
                      </a:r>
                      <a:r>
                        <a:rPr lang="en-US" sz="2400" b="1" baseline="0" dirty="0" smtClean="0"/>
                        <a:t>Na</a:t>
                      </a:r>
                      <a:r>
                        <a:rPr lang="en-US" sz="2400" b="1" baseline="30000" dirty="0" smtClean="0"/>
                        <a:t>+</a:t>
                      </a:r>
                      <a:r>
                        <a:rPr lang="en-US" sz="2400" b="1" baseline="0" dirty="0" smtClean="0"/>
                        <a:t>, </a:t>
                      </a:r>
                      <a:r>
                        <a:rPr lang="el-GR" sz="2400" b="1" baseline="0" dirty="0" smtClean="0"/>
                        <a:t>έκκριση Κ</a:t>
                      </a:r>
                      <a:r>
                        <a:rPr lang="el-GR" sz="2400" b="1" baseline="30000" dirty="0" smtClean="0"/>
                        <a:t>+ </a:t>
                      </a:r>
                      <a:r>
                        <a:rPr lang="el-GR" sz="2400" b="1" baseline="0" dirty="0" smtClean="0"/>
                        <a:t>/ Η</a:t>
                      </a:r>
                      <a:r>
                        <a:rPr lang="el-GR" sz="2400" b="1" baseline="30000" dirty="0" smtClean="0"/>
                        <a:t>+</a:t>
                      </a:r>
                      <a:r>
                        <a:rPr lang="el-GR" sz="2400" b="1" baseline="0" dirty="0" smtClean="0"/>
                        <a:t>)</a:t>
                      </a:r>
                    </a:p>
                    <a:p>
                      <a:r>
                        <a:rPr lang="el-GR" sz="2400" baseline="0" dirty="0" smtClean="0"/>
                        <a:t>         1. Αυξημένη έκκριση </a:t>
                      </a:r>
                      <a:r>
                        <a:rPr lang="el-GR" sz="2400" baseline="0" dirty="0" err="1" smtClean="0"/>
                        <a:t>αλατοκορτικοειδών</a:t>
                      </a:r>
                      <a:endParaRPr lang="el-GR" sz="2400" baseline="0" dirty="0" smtClean="0"/>
                    </a:p>
                    <a:p>
                      <a:r>
                        <a:rPr lang="el-GR" sz="2400" baseline="0" dirty="0" smtClean="0"/>
                        <a:t>         2. Ενεργοποίηση γενετικών μεταλλάξεων του </a:t>
                      </a:r>
                      <a:r>
                        <a:rPr lang="en-US" sz="2400" baseline="0" dirty="0" err="1" smtClean="0"/>
                        <a:t>ENaC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Χορήγηση</a:t>
                      </a:r>
                      <a:r>
                        <a:rPr lang="el-GR" sz="2400" b="1" baseline="0" dirty="0" smtClean="0"/>
                        <a:t> </a:t>
                      </a:r>
                      <a:r>
                        <a:rPr lang="en-US" sz="2400" b="1" baseline="0" dirty="0" smtClean="0"/>
                        <a:t>HCO</a:t>
                      </a:r>
                      <a:r>
                        <a:rPr lang="en-US" sz="2400" b="1" baseline="-25000" dirty="0" smtClean="0"/>
                        <a:t>3</a:t>
                      </a:r>
                      <a:r>
                        <a:rPr lang="en-US" sz="2400" b="1" baseline="30000" dirty="0" smtClean="0"/>
                        <a:t>-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l-GR" sz="2400" b="1" baseline="0" dirty="0" smtClean="0"/>
                        <a:t>σε συνθήκες διαταραγμένης ικανότητας αποβολής (λ.χ. ΧΝΝ)</a:t>
                      </a:r>
                      <a:endParaRPr lang="el-GR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15990" y="188641"/>
            <a:ext cx="8876490" cy="52322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Αίτια Μεταβολικής Αλκάλωσης</a:t>
            </a:r>
            <a:endParaRPr lang="el-GR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1869</Words>
  <Application>Microsoft Office PowerPoint</Application>
  <PresentationFormat>Προβολή στην οθόνη (4:3)</PresentationFormat>
  <Paragraphs>404</Paragraphs>
  <Slides>33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Θέμα του Office</vt:lpstr>
      <vt:lpstr>Προεπιλεγμένη σχεδίαση</vt:lpstr>
      <vt:lpstr>1_Θέμα του Office</vt:lpstr>
      <vt:lpstr>Document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ΜΑΡΙΟΣ ΘΕΟΔΩΡΙΔΗΣ</dc:creator>
  <cp:lastModifiedBy>skn</cp:lastModifiedBy>
  <cp:revision>130</cp:revision>
  <dcterms:created xsi:type="dcterms:W3CDTF">2015-08-24T17:19:48Z</dcterms:created>
  <dcterms:modified xsi:type="dcterms:W3CDTF">2015-09-28T03:20:36Z</dcterms:modified>
</cp:coreProperties>
</file>